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3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4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0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55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56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57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82"/>
  </p:notesMasterIdLst>
  <p:handoutMasterIdLst>
    <p:handoutMasterId r:id="rId83"/>
  </p:handoutMasterIdLst>
  <p:sldIdLst>
    <p:sldId id="257" r:id="rId2"/>
    <p:sldId id="598" r:id="rId3"/>
    <p:sldId id="622" r:id="rId4"/>
    <p:sldId id="462" r:id="rId5"/>
    <p:sldId id="461" r:id="rId6"/>
    <p:sldId id="465" r:id="rId7"/>
    <p:sldId id="463" r:id="rId8"/>
    <p:sldId id="636" r:id="rId9"/>
    <p:sldId id="504" r:id="rId10"/>
    <p:sldId id="466" r:id="rId11"/>
    <p:sldId id="510" r:id="rId12"/>
    <p:sldId id="509" r:id="rId13"/>
    <p:sldId id="468" r:id="rId14"/>
    <p:sldId id="690" r:id="rId15"/>
    <p:sldId id="470" r:id="rId16"/>
    <p:sldId id="688" r:id="rId17"/>
    <p:sldId id="471" r:id="rId18"/>
    <p:sldId id="472" r:id="rId19"/>
    <p:sldId id="473" r:id="rId20"/>
    <p:sldId id="474" r:id="rId21"/>
    <p:sldId id="475" r:id="rId22"/>
    <p:sldId id="664" r:id="rId23"/>
    <p:sldId id="665" r:id="rId24"/>
    <p:sldId id="666" r:id="rId25"/>
    <p:sldId id="689" r:id="rId26"/>
    <p:sldId id="667" r:id="rId27"/>
    <p:sldId id="668" r:id="rId28"/>
    <p:sldId id="669" r:id="rId29"/>
    <p:sldId id="670" r:id="rId30"/>
    <p:sldId id="671" r:id="rId31"/>
    <p:sldId id="681" r:id="rId32"/>
    <p:sldId id="682" r:id="rId33"/>
    <p:sldId id="683" r:id="rId34"/>
    <p:sldId id="684" r:id="rId35"/>
    <p:sldId id="685" r:id="rId36"/>
    <p:sldId id="686" r:id="rId37"/>
    <p:sldId id="493" r:id="rId38"/>
    <p:sldId id="562" r:id="rId39"/>
    <p:sldId id="627" r:id="rId40"/>
    <p:sldId id="514" r:id="rId41"/>
    <p:sldId id="533" r:id="rId42"/>
    <p:sldId id="595" r:id="rId43"/>
    <p:sldId id="555" r:id="rId44"/>
    <p:sldId id="556" r:id="rId45"/>
    <p:sldId id="579" r:id="rId46"/>
    <p:sldId id="581" r:id="rId47"/>
    <p:sldId id="582" r:id="rId48"/>
    <p:sldId id="561" r:id="rId49"/>
    <p:sldId id="575" r:id="rId50"/>
    <p:sldId id="629" r:id="rId51"/>
    <p:sldId id="630" r:id="rId52"/>
    <p:sldId id="524" r:id="rId53"/>
    <p:sldId id="525" r:id="rId54"/>
    <p:sldId id="526" r:id="rId55"/>
    <p:sldId id="527" r:id="rId56"/>
    <p:sldId id="528" r:id="rId57"/>
    <p:sldId id="529" r:id="rId58"/>
    <p:sldId id="530" r:id="rId59"/>
    <p:sldId id="531" r:id="rId60"/>
    <p:sldId id="576" r:id="rId61"/>
    <p:sldId id="538" r:id="rId62"/>
    <p:sldId id="646" r:id="rId63"/>
    <p:sldId id="647" r:id="rId64"/>
    <p:sldId id="648" r:id="rId65"/>
    <p:sldId id="649" r:id="rId66"/>
    <p:sldId id="650" r:id="rId67"/>
    <p:sldId id="651" r:id="rId68"/>
    <p:sldId id="652" r:id="rId69"/>
    <p:sldId id="653" r:id="rId70"/>
    <p:sldId id="654" r:id="rId71"/>
    <p:sldId id="655" r:id="rId72"/>
    <p:sldId id="656" r:id="rId73"/>
    <p:sldId id="657" r:id="rId74"/>
    <p:sldId id="658" r:id="rId75"/>
    <p:sldId id="659" r:id="rId76"/>
    <p:sldId id="660" r:id="rId77"/>
    <p:sldId id="661" r:id="rId78"/>
    <p:sldId id="662" r:id="rId79"/>
    <p:sldId id="663" r:id="rId80"/>
    <p:sldId id="584" r:id="rId8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Times New Roman (Hebrew)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33CC33"/>
    <a:srgbClr val="FF0000"/>
    <a:srgbClr val="990099"/>
    <a:srgbClr val="003399"/>
    <a:srgbClr val="0000CC"/>
    <a:srgbClr val="5E576B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92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20"/>
    </p:cViewPr>
  </p:sorterViewPr>
  <p:notesViewPr>
    <p:cSldViewPr>
      <p:cViewPr varScale="1">
        <p:scale>
          <a:sx n="71" d="100"/>
          <a:sy n="71" d="100"/>
        </p:scale>
        <p:origin x="-1794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0.xml"/><Relationship Id="rId2" Type="http://schemas.openxmlformats.org/officeDocument/2006/relationships/slide" Target="slides/slide45.xml"/><Relationship Id="rId1" Type="http://schemas.openxmlformats.org/officeDocument/2006/relationships/slide" Target="slides/slide23.xml"/><Relationship Id="rId5" Type="http://schemas.openxmlformats.org/officeDocument/2006/relationships/slide" Target="slides/slide79.xml"/><Relationship Id="rId4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6.wmf"/><Relationship Id="rId1" Type="http://schemas.openxmlformats.org/officeDocument/2006/relationships/image" Target="../media/image11.wmf"/><Relationship Id="rId4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defTabSz="960438" rtl="1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CBC88153-A7B5-4047-B308-DF1ADC8C10F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8824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0925"/>
            <a:ext cx="520382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 smtClean="0"/>
              <a:t>Click to edit Master text styles</a:t>
            </a:r>
          </a:p>
          <a:p>
            <a:pPr lvl="1"/>
            <a:r>
              <a:rPr lang="en-US" altLang="he-IL" noProof="0" smtClean="0"/>
              <a:t>Second level</a:t>
            </a:r>
          </a:p>
          <a:p>
            <a:pPr lvl="2"/>
            <a:r>
              <a:rPr lang="en-US" altLang="he-IL" noProof="0" smtClean="0"/>
              <a:t>Third level</a:t>
            </a:r>
          </a:p>
          <a:p>
            <a:pPr lvl="3"/>
            <a:r>
              <a:rPr lang="en-US" altLang="he-IL" noProof="0" smtClean="0"/>
              <a:t>Fourth level</a:t>
            </a:r>
          </a:p>
          <a:p>
            <a:pPr lvl="4"/>
            <a:r>
              <a:rPr lang="en-US" altLang="he-IL" noProof="0" smtClean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defTabSz="960438" rtl="1">
              <a:defRPr sz="13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966" tIns="47983" rIns="95966" bIns="47983" numCol="1" anchor="b" anchorCtr="0" compatLnSpc="1">
            <a:prstTxWarp prst="textNoShape">
              <a:avLst/>
            </a:prstTxWarp>
          </a:bodyPr>
          <a:lstStyle>
            <a:lvl1pPr algn="r" defTabSz="960438" rtl="1">
              <a:defRPr sz="1300" smtClean="0"/>
            </a:lvl1pPr>
          </a:lstStyle>
          <a:p>
            <a:pPr>
              <a:defRPr/>
            </a:pPr>
            <a:fld id="{1DF3C9DE-4CB3-494D-8337-A8ED6A4BA89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422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57807-6C1D-4869-8B2E-3504C96726EC}" type="slidenum">
              <a:rPr lang="he-IL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27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48BD6-B895-4659-BACC-52EF25D67D70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87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135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490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FDD257-43BD-44EA-B442-70CFDED1FAFF}" type="slidenum">
              <a:rPr lang="he-IL" altLang="en-US"/>
              <a:pPr/>
              <a:t>15</a:t>
            </a:fld>
            <a:endParaRPr lang="en-US" altLang="en-US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151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2FE6C3-E7DA-4823-8AEC-6E79A478CF35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82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788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9D5B1-1C36-4ABC-8147-8008584D3F2F}" type="slidenum">
              <a:rPr lang="he-IL" altLang="en-US"/>
              <a:pPr/>
              <a:t>18</a:t>
            </a:fld>
            <a:endParaRPr lang="en-US" altLang="en-US"/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15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012574-25F8-4E8A-AF52-53150482AFEB}" type="slidenum">
              <a:rPr lang="he-IL" altLang="en-US"/>
              <a:pPr/>
              <a:t>19</a:t>
            </a:fld>
            <a:endParaRPr lang="en-US" alt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9800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5CA42-0242-42FF-9784-982AC531A7F5}" type="slidenum">
              <a:rPr lang="he-IL" altLang="en-US"/>
              <a:pPr/>
              <a:t>20</a:t>
            </a:fld>
            <a:endParaRPr lang="en-US" alt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841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0026A6-ED0B-4FF1-AB6A-7D4CB5CB0D4E}" type="slidenum">
              <a:rPr lang="he-IL" altLang="en-US"/>
              <a:pPr/>
              <a:t>21</a:t>
            </a:fld>
            <a:endParaRPr lang="en-US" altLang="en-US"/>
          </a:p>
        </p:txBody>
      </p:sp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4273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A12C3B-5A6D-44C9-A491-4F119B71968E}" type="slidenum">
              <a:rPr lang="he-IL" altLang="en-US"/>
              <a:pPr/>
              <a:t>23</a:t>
            </a:fld>
            <a:endParaRPr lang="en-US" altLang="en-US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82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321A41-C3C0-41FC-8AFC-7DB24DB12AFE}" type="slidenum">
              <a:rPr lang="he-IL" altLang="en-US"/>
              <a:pPr/>
              <a:t>24</a:t>
            </a:fld>
            <a:endParaRPr lang="en-US" alt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179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F60C60-44BE-473E-911D-BB3756E7477C}" type="slidenum">
              <a:rPr lang="he-IL" altLang="en-US"/>
              <a:pPr/>
              <a:t>4</a:t>
            </a:fld>
            <a:endParaRPr lang="en-US" altLang="en-US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z="2800"/>
              <a:t>Any idea why we use 1/2pi..?</a:t>
            </a:r>
          </a:p>
        </p:txBody>
      </p:sp>
    </p:spTree>
    <p:extLst>
      <p:ext uri="{BB962C8B-B14F-4D97-AF65-F5344CB8AC3E}">
        <p14:creationId xmlns:p14="http://schemas.microsoft.com/office/powerpoint/2010/main" val="1348898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2C8BF-BA1A-4BFB-B5FF-94686ADAEE88}" type="slidenum">
              <a:rPr lang="he-IL" altLang="en-US"/>
              <a:pPr/>
              <a:t>29</a:t>
            </a:fld>
            <a:endParaRPr lang="en-US" altLang="en-US"/>
          </a:p>
        </p:txBody>
      </p:sp>
      <p:sp>
        <p:nvSpPr>
          <p:cNvPr id="84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82462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B8DA9D-8388-43DB-B4A7-DBC5341C88B9}" type="slidenum">
              <a:rPr lang="he-IL" altLang="en-US"/>
              <a:pPr/>
              <a:t>30</a:t>
            </a:fld>
            <a:endParaRPr lang="en-US" altLang="en-US"/>
          </a:p>
        </p:txBody>
      </p:sp>
      <p:sp>
        <p:nvSpPr>
          <p:cNvPr id="83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3370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0ED7A6-CB06-4D79-AC20-9BD85954FD64}" type="slidenum">
              <a:rPr lang="he-IL" altLang="en-US"/>
              <a:pPr/>
              <a:t>31</a:t>
            </a:fld>
            <a:endParaRPr lang="en-US" alt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149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783B1-4EF8-4BD0-968A-942D58D2109C}" type="slidenum">
              <a:rPr lang="he-IL" altLang="en-US"/>
              <a:pPr/>
              <a:t>32</a:t>
            </a:fld>
            <a:endParaRPr lang="en-US" altLang="en-US"/>
          </a:p>
        </p:txBody>
      </p:sp>
      <p:sp>
        <p:nvSpPr>
          <p:cNvPr id="84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9555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B35F5-AA8E-44EE-A19D-5F7716AB8AF9}" type="slidenum">
              <a:rPr lang="he-IL" altLang="en-US"/>
              <a:pPr/>
              <a:t>37</a:t>
            </a:fld>
            <a:endParaRPr lang="en-US" alt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124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515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296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897835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857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53DF3-2440-4AE3-ADC1-B75726DF4549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272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A483D-F97E-4057-A653-9B97F0FF256B}" type="slidenum">
              <a:rPr lang="he-IL" altLang="en-US"/>
              <a:pPr/>
              <a:t>5</a:t>
            </a:fld>
            <a:endParaRPr lang="en-US" altLang="en-US" dirty="0"/>
          </a:p>
        </p:txBody>
      </p:sp>
      <p:sp>
        <p:nvSpPr>
          <p:cNvPr id="86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239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D69BA-EA92-4481-8318-CFCFC75C4905}" type="slidenum">
              <a:rPr lang="en-US" altLang="zh-TW"/>
              <a:pPr/>
              <a:t>45</a:t>
            </a:fld>
            <a:endParaRPr lang="en-US" altLang="zh-TW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16441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9125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325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714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01346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3189988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121187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183142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56985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18415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848E6-3033-4BF5-89F0-83167710A449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86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4197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3734831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311614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048291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464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75830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9F1F89-90B9-4EF0-BD66-E8C08335D08E}" type="slidenum">
              <a:rPr lang="he-IL" altLang="en-US"/>
              <a:pPr/>
              <a:t>62</a:t>
            </a:fld>
            <a:endParaRPr lang="en-US" altLang="en-US"/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25437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77614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7625101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4190632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539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6EB70-7A64-4650-AA34-E70A14D21B52}" type="slidenum">
              <a:rPr lang="he-IL" altLang="en-US"/>
              <a:pPr/>
              <a:t>7</a:t>
            </a:fld>
            <a:endParaRPr lang="en-US" altLang="en-US" dirty="0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13101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5208611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30912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3621769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E8387-2FA1-4BF2-9CAE-2C5356ED7028}" type="slidenum">
              <a:rPr lang="he-IL" altLang="en-US"/>
              <a:pPr/>
              <a:t>70</a:t>
            </a:fld>
            <a:endParaRPr lang="en-US" altLang="en-US"/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46655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9179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145274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5180829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4672185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553404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EFF1DC-3708-453E-8512-24C176AE3CFA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331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AA25E9-8B43-4695-BBB0-109E13FBE5C1}" type="slidenum">
              <a:rPr lang="en-US">
                <a:latin typeface="Times New Roman" pitchFamily="18" charset="0"/>
                <a:cs typeface="Times New Roman" pitchFamily="18" charset="0"/>
              </a:rPr>
              <a:pPr/>
              <a:t>9</a:t>
            </a:fld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5175"/>
            <a:ext cx="5118100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8218" y="4863219"/>
            <a:ext cx="5202867" cy="4605576"/>
          </a:xfrm>
          <a:noFill/>
        </p:spPr>
        <p:txBody>
          <a:bodyPr/>
          <a:lstStyle/>
          <a:p>
            <a:pPr eaLnBrk="1" hangingPunct="1"/>
            <a:endParaRPr lang="he-IL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60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431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2050909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3C9DE-4CB3-494D-8337-A8ED6A4BA892}" type="slidenum">
              <a:rPr lang="he-IL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74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C7AD6-8774-43CF-93F7-EB3FD3162C65}" type="slidenum">
              <a:rPr lang="he-IL" altLang="en-US"/>
              <a:pPr/>
              <a:t>10</a:t>
            </a:fld>
            <a:endParaRPr lang="en-US" altLang="en-US"/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C7AD6-8774-43CF-93F7-EB3FD3162C65}" type="slidenum">
              <a:rPr lang="he-IL" altLang="en-US"/>
              <a:pPr/>
              <a:t>11</a:t>
            </a:fld>
            <a:endParaRPr lang="en-US" altLang="en-US"/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98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77523-9AB4-4374-BC9A-D5888E07D2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4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DC_HE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he-IL"/>
              <a:t>Click to edit Master title style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he-IL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b="0"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 smtClean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531CAA42-8C45-4C26-9FA8-7BB8B2C5297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4FAC3-E456-413D-A3AE-EDA7D5705788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457200"/>
            <a:ext cx="20447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9817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7D7F1-88C5-422D-8A29-CF02B10D732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endParaRPr lang="he-IL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2B774-8C4A-4F14-A443-45FAF30C4DD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85950"/>
            <a:ext cx="8178800" cy="4171950"/>
          </a:xfrm>
        </p:spPr>
        <p:txBody>
          <a:bodyPr/>
          <a:lstStyle/>
          <a:p>
            <a:pPr lvl="0"/>
            <a:endParaRPr lang="he-IL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ACD62-7D22-4F78-A992-D3844D4CA64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B0EE1-F4D7-4CEC-8016-4911E6ECF52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C15449A-4B43-4C4A-8BA5-B7B65C1C0017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85950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48125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299C6-2EAF-43ED-82E3-74C648268A3A}" type="slidenum">
              <a:rPr lang="he-IL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494338" y="62182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47872-EC26-4379-B80A-A446641D61F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AADD89-9A74-456A-A76A-84E382696A6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48BCA6-F6BA-40E7-8472-40AA2901449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05098-D420-41F1-90C6-428E06D15B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C09BD8-8156-4F1F-A5F1-97DA2BEE1C4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4CFD6-9EC3-4D0C-A00B-F379160CB40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03EB02-901C-4FFE-84FE-EC16847D07A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9C307-80B9-4310-83EB-F40F5F7F3E8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text styles</a:t>
            </a:r>
          </a:p>
          <a:p>
            <a:pPr lvl="1"/>
            <a:r>
              <a:rPr lang="en-US" altLang="he-IL" smtClean="0"/>
              <a:t>Second level</a:t>
            </a:r>
          </a:p>
          <a:p>
            <a:pPr lvl="2"/>
            <a:r>
              <a:rPr lang="en-US" altLang="he-IL" smtClean="0"/>
              <a:t>Third level</a:t>
            </a:r>
          </a:p>
          <a:p>
            <a:pPr lvl="3"/>
            <a:r>
              <a:rPr lang="en-US" altLang="he-IL" smtClean="0"/>
              <a:t>Fourth level</a:t>
            </a:r>
          </a:p>
          <a:p>
            <a:pPr lvl="4"/>
            <a:r>
              <a:rPr lang="en-US" altLang="he-IL" smtClean="0"/>
              <a:t>Fifth level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 smtClean="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E08791-BC0A-46D0-B3CD-E1B46B35C1F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 smtClean="0"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14343" name="Picture 13" descr="IDC_HE blue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8" r:id="rId15"/>
    <p:sldLayoutId id="2147483689" r:id="rId1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il/imgres?imgurl=http://www.booksplendour.com.au/gallery/classics/Picasso/picasso17-Self-Portrait-1907.JPG&amp;imgrefurl=http://www.booksplendour.com.au/bs_picasso.htm&amp;h=802&amp;w=633&amp;sz=149&amp;tbnid=5A3i1huI5wT7VM:&amp;tbnh=143&amp;tbnw=113&amp;prev=/images?q=picasso+self+portrait&amp;zoom=1&amp;q=picasso+self+portrait&amp;hl=en&amp;usg=___6PtjuWOzz1k1hGpfE7L8rVX2Bw=&amp;sa=X&amp;ei=EkqYTJqOK5DgOLbR_JAP&amp;ved=0CCgQ9QEw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0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ntour2im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2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56.wmf"/><Relationship Id="rId4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../media/image57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59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6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6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6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6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6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6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image" Target="../media/image67.jpe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55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notesSlide" Target="../notesSlides/notesSlide44.xml"/><Relationship Id="rId5" Type="http://schemas.openxmlformats.org/officeDocument/2006/relationships/tags" Target="../tags/tag5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70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tags" Target="../tags/tag67.xml"/><Relationship Id="rId7" Type="http://schemas.openxmlformats.org/officeDocument/2006/relationships/image" Target="../media/image71.jpe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3" Type="http://schemas.openxmlformats.org/officeDocument/2006/relationships/tags" Target="../tags/tag71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image" Target="../media/image74.jpeg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image" Target="../media/image73.jpeg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notesSlide" Target="../notesSlides/notesSlide5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notesSlide" Target="../notesSlides/notesSlide51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5" Type="http://schemas.openxmlformats.org/officeDocument/2006/relationships/tags" Target="../tags/tag93.xml"/><Relationship Id="rId10" Type="http://schemas.openxmlformats.org/officeDocument/2006/relationships/tags" Target="../tags/tag98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image" Target="../media/image75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image" Target="../media/image75.jpeg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notesSlide" Target="../notesSlides/notesSlide5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4.xml"/><Relationship Id="rId10" Type="http://schemas.openxmlformats.org/officeDocument/2006/relationships/tags" Target="../tags/tag109.xml"/><Relationship Id="rId4" Type="http://schemas.openxmlformats.org/officeDocument/2006/relationships/tags" Target="../tags/tag103.xml"/><Relationship Id="rId9" Type="http://schemas.openxmlformats.org/officeDocument/2006/relationships/tags" Target="../tags/tag10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3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notesSlide" Target="../notesSlides/notesSlide55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image" Target="../media/image74.jpe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10" Type="http://schemas.openxmlformats.org/officeDocument/2006/relationships/tags" Target="../tags/tag119.xml"/><Relationship Id="rId19" Type="http://schemas.openxmlformats.org/officeDocument/2006/relationships/image" Target="../media/image73.jpe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tags" Target="../tags/tag143.xml"/><Relationship Id="rId26" Type="http://schemas.openxmlformats.org/officeDocument/2006/relationships/tags" Target="../tags/tag151.xml"/><Relationship Id="rId3" Type="http://schemas.openxmlformats.org/officeDocument/2006/relationships/tags" Target="../tags/tag128.xml"/><Relationship Id="rId21" Type="http://schemas.openxmlformats.org/officeDocument/2006/relationships/tags" Target="../tags/tag146.xml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tags" Target="../tags/tag142.xml"/><Relationship Id="rId25" Type="http://schemas.openxmlformats.org/officeDocument/2006/relationships/tags" Target="../tags/tag150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tags" Target="../tags/tag145.xml"/><Relationship Id="rId29" Type="http://schemas.openxmlformats.org/officeDocument/2006/relationships/tags" Target="../tags/tag154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tags" Target="../tags/tag149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23" Type="http://schemas.openxmlformats.org/officeDocument/2006/relationships/tags" Target="../tags/tag148.xml"/><Relationship Id="rId28" Type="http://schemas.openxmlformats.org/officeDocument/2006/relationships/tags" Target="../tags/tag153.xml"/><Relationship Id="rId10" Type="http://schemas.openxmlformats.org/officeDocument/2006/relationships/tags" Target="../tags/tag135.xml"/><Relationship Id="rId19" Type="http://schemas.openxmlformats.org/officeDocument/2006/relationships/tags" Target="../tags/tag144.xml"/><Relationship Id="rId31" Type="http://schemas.openxmlformats.org/officeDocument/2006/relationships/notesSlide" Target="../notesSlides/notesSlide56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tags" Target="../tags/tag147.xml"/><Relationship Id="rId27" Type="http://schemas.openxmlformats.org/officeDocument/2006/relationships/tags" Target="../tags/tag152.xml"/><Relationship Id="rId30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tags" Target="../tags/tag167.xml"/><Relationship Id="rId18" Type="http://schemas.openxmlformats.org/officeDocument/2006/relationships/tags" Target="../tags/tag172.xml"/><Relationship Id="rId3" Type="http://schemas.openxmlformats.org/officeDocument/2006/relationships/tags" Target="../tags/tag157.xml"/><Relationship Id="rId21" Type="http://schemas.openxmlformats.org/officeDocument/2006/relationships/notesSlide" Target="../notesSlides/notesSlide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tags" Target="../tags/tag171.xml"/><Relationship Id="rId2" Type="http://schemas.openxmlformats.org/officeDocument/2006/relationships/tags" Target="../tags/tag156.xml"/><Relationship Id="rId16" Type="http://schemas.openxmlformats.org/officeDocument/2006/relationships/tags" Target="../tags/tag170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tags" Target="../tags/tag169.xml"/><Relationship Id="rId10" Type="http://schemas.openxmlformats.org/officeDocument/2006/relationships/tags" Target="../tags/tag164.xml"/><Relationship Id="rId19" Type="http://schemas.openxmlformats.org/officeDocument/2006/relationships/tags" Target="../tags/tag173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tags" Target="../tags/tag168.xml"/><Relationship Id="rId22" Type="http://schemas.openxmlformats.org/officeDocument/2006/relationships/hyperlink" Target="http://en.wikipedia.org/wiki/Receiver_operating_characteristic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7" Type="http://schemas.openxmlformats.org/officeDocument/2006/relationships/image" Target="../media/image80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notesSlide" Target="../notesSlides/notesSlide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faculty.cse.tamu.edu/jchai/CPSC641/Canny.pdf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bc.ca/~lowe/papers/iccv99.pdf" TargetMode="External"/><Relationship Id="rId4" Type="http://schemas.openxmlformats.org/officeDocument/2006/relationships/hyperlink" Target="http://www.cis.rit.edu/~cnspci/references/dip/harris1988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48D9CCE-13E0-4DAE-BFA6-95A7F91F66D9}" type="slidenum">
              <a:rPr lang="he-IL" altLang="en-US"/>
              <a:pPr/>
              <a:t>1</a:t>
            </a:fld>
            <a:endParaRPr lang="en-US" altLang="en-US" dirty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73125" y="1174230"/>
            <a:ext cx="7721600" cy="1143000"/>
          </a:xfrm>
        </p:spPr>
        <p:txBody>
          <a:bodyPr/>
          <a:lstStyle/>
          <a:p>
            <a:r>
              <a:rPr lang="en-US" altLang="he-IL" dirty="0" smtClean="0"/>
              <a:t>Image Features</a:t>
            </a:r>
            <a:br>
              <a:rPr lang="en-US" altLang="he-IL" dirty="0" smtClean="0"/>
            </a:br>
            <a:r>
              <a:rPr lang="en-US" altLang="he-IL" smtClean="0"/>
              <a:t>Class 2</a:t>
            </a:r>
            <a:r>
              <a:rPr lang="en-US" altLang="he-IL" dirty="0" smtClean="0"/>
              <a:t/>
            </a:r>
            <a:br>
              <a:rPr lang="en-US" altLang="he-IL" dirty="0" smtClean="0"/>
            </a:br>
            <a:endParaRPr lang="en-US" altLang="he-IL" dirty="0" smtClean="0"/>
          </a:p>
        </p:txBody>
      </p:sp>
      <p:sp>
        <p:nvSpPr>
          <p:cNvPr id="16395" name="AutoShape 11" descr="data:image/jpg;base64,/9j/4AAQSkZJRgABAQAAAQABAAD/2wBDAAkGBwgHBgkIBwgKCgkLDRYPDQwMDRsUFRAWIB0iIiAdHx8kKDQsJCYxJx8fLT0tMTU3Ojo6Iys/RD84QzQ5Ojf/2wBDAQoKCg0MDRoPDxo3JR8lNzc3Nzc3Nzc3Nzc3Nzc3Nzc3Nzc3Nzc3Nzc3Nzc3Nzc3Nzc3Nzc3Nzc3Nzc3Nzc3Nzf/wAARCABeAEoDASIAAhEBAxEB/8QAGgAAAwEBAQEAAAAAAAAAAAAABAUGAgMBB//EAEQQAAIBAgMFBQUCCwYHAAAAAAECAwQRAAUhBhIxQVETImFxgRQVMpGyQ8EWIyUzNUJ0gpKisVJic6HR8Ac0RFOj0vH/xAAaAQACAwEBAAAAAAAAAAAAAAADBAABAgUG/8QAJhEAAgIBAwMEAwEAAAAAAAAAAQIAAxEEEiETIjEFMkFRFEJxYf/aAAwDAQACEQMRAD8Ao87zmvp82q4o6p44YmUABV5qDxI88K5tqM0BtHVPz1IW/wDTGdsallzqpiXQK4JFuJKj7sTGY1PY0Tvzbur5n/Zx5ZELETvVpWKwxA8TrXbeZ/2xWnzJo0XQt2SMT8xjLbbbSHSPNJwApu0kMQuQNdAmmunHniYCNMwjTQtYADre334MRomqWR9Ywx46Ai5P+npjrCisDG0RBuTmNfw72qRQ7ZlvITa5hS1/RcG0f/EPNnslXXPEeG+I13f6aYlXTfdYlJN+duBPh5cupOOsVNJUVEVPBFdy27uga388RtPUw9sgOJb/AIUZ66iSHMS6dQia+tsEptJm7HTMmt07NP8ATE/lsEmXVKZfMN1WG/EzLYONOPrcfK+DayiNPJ28S2iY/Db4Tjl3oK22x6rpuOVEZw7S5x7QqyV7Mp49xR92C82kYZrWDeb8+/M/2jiZeRY3jcnUfF88Umb2961uv/UP9RxdA7jF9airtwIFth+nq4623lv/AAriRz51bsY4t5UW51430xX7ZXXPqwjgzLf+EYjs2sI0c8jb54LpfeIZieiP4IHEOzWNojvSMwYnoVYn7gcYG72jgju75Hphzk+zObZnSCrpBDFGNYnlfdMrDSy6cjz4fI4WR5dmDvUoKSa8D7koEZbs2JsAdNLkAY6eYnme0kLSlSp/HSPYNw3eZa/ofli92KyVaKmOY1SATzC8dxoqHmPP+nniay3KWgmEeZ0ksisu5vQyIxGo3ju3BPduNOZx9Fhr6OppmmSdBAgIa4I3LDUFTYi3QjGHyRxJmA53lUWaU1oz2cyntIZmOiSePRTwPoeQwnpaz2mjaGphs6EpKjaMjDQ+oOHU2fQwxK9LSh1dAySVcqwLIORVW75H7tsIa32mTM4qs0QgFQtmMcyyRyEDQgg8bC3DUAdMJamnfXz5ENU2G/yL6qnMdQlrsjN3T1xRZuB72rf2iT6jgGo4Du3A1F+WDc3v72rf2iT6jhXStuzJredsD2xkBzytW+okX6VxL1kQljaIHUjQ4pNsVvtLWBWB3mBYHlZRianLAA3J14jnjdeVwRGFwax/J9HyuWnm2do5aVSkIjSMg/EhACkG3Qhr/PnjDIa/LqmOklNLPM57Yf2nU23XtqQVA1Gu6R5GV2az6LKpXgriBQ1DBt86iN7W1HQgDXkQOpxT0cV8xNTC6Gnq1EZs32q3KEctV09Fw0QSd6/MX4HaZLV2RV1ZnkBio5KOnsglVoneMbujm6Cz72pFutrLYYp8kQQZq9EWkly+RXFL7QoLkCxAbXXQsPEAX4YcmnQwu7tJu7pDI3wnrcYUVSsklLUi4MNTE/kpbdb+VmxdlxICkSJUOSDEWaUNVPmCzxwTvPuskk8ci3R98neKk95Qthu8O7x1JwzalWWtWthp/ZaRyQtMCLK9rF7DQFgAbA28yTguupn96yrCdXbfuDbiNR8wcCPVb2Zx0Ed2EEe+2vM6fcfmMBvtZqGz9Qi1KGDKfM55hT7kd+GumN5t+la3T7d/qOCMzhtSFy3ByCDytgfNre9a3/Hf6jhH05twMHrP1ibbhidoq+3BZFGnLuKcT5kVogrC5Xp0w228l7Pa3MvFk+hcJKKkqK0SlI27KAb0sg4DwPprpc8Bzw/XXlRCq4VBme+xV2ZpOtDTNIkIUyOpsqXOlyep0tzxc7FgS7IJTbyqUlbvKBcHe7rDrYi48sdaDZyvyrYlKikdqiWpTt6yjik0mR1NgCpuSoK6A2I3hzvjhl8kNNR05oLyU6xKot9ovXwa9/W453wa0itAogkPWYn6lFmVQ82XFIw5kdhHKIrlhu/GV9AbeYwnzGrpZqOog9siRjGVF3sym2nHW/nhhC7GlFXAO3Kxt2a7wXfJI5ngdLa/dhDmGe5gHt7oMbqtt1qqMyA3Bva4taw6+mMhepgmQPsyBG1Xm9NVbr0rtLMFG8YxdRqPiNrczw16YW5QnaVdfWqxJmnKq3VVO6Ppv64Jpcyq8yozRe7JI5JQYxeVWBYjSwBOgGvpgCpcZZMLIRl09jG4bSMsAQD0B5HzHTAdVS5oKpLrsUPgxpmpBobA679/8sC5uPytW/tEn1HG6wdpTqsbKynmDry448zYflWt/wAd/qOEfTe0EStZjtk5trAarbWvhheMzNJGqozhbHcXUk6AeuK/JNn0y+lhpbtJGUBnfdsXkPEgHUW5eWH+a5dHXUlYsYjjrHDrFNzVraX+fy8sC0taskUNVCvYyGQrNGeIZQBIrAc7nl4W4469YHTEUewsAPqL8srTsxmJpaqRvdE7EozHSlfiT4Ib68gTfrjzabJajLal8yyWPt6aUFp6BTYEnUvH48yvPiNcMc4pmrA1N2LuuoRrW4/qnw1H++E7Q5rmOx8i5bm0bzZXoY3A3ngX+7f4l8OI5Y3wRtMpSwO5fMCpM8p4nSeN2hWbWSmqO4GPAsjnu73IgkA87HXD1czo590tVREDXcnIRl/dY/5jTxwfmWTUGY0EtZlsa1tPVDtJYo5rCY8Q6t+rILWvp0PglyjJqL28RZC7yiGETywZgpKKzEbkbAfCwKyXNtDbQ21hpHxN9YHkiVGTQNJmPtZ+CKPcTTQs1iSPQD+I4mQ+VVE2ZUgljkghnZA9wVMZG8BroQAXX9wYf1+1lNSZXX1M0MkFbRx70tFL+cUn4T/eUkjvDTEsMueibLYJCpfsTV5uttZS0gdF01v2lx5Kb+O1XAgiSTkwSPL5spq6eiqq6aDK624pZU0kVv8Atu17qp4Kw48Drrhhmxtmtbp9u/1HDloqSqpZqfMwlTVypeSB0vuqQLWB6aa66878E2bE+9KzX7d/qOF7AARgYkDFvMqqirEVRNGd42ZtAPLQYR1re7swNXThvZ6wBKpBc7ri27KLeHdb0x2qsyoZqmaTtKpSx4dkun82AqiSgqIGhmnqWVxut+IAuLa/r4ldqBADJg5mdpNqosgivMu/U3Z6aAMCZCSbcNQP/nHCiNZDQzRZjOZqyWzTvIblXPJT0Xh88ZOz+SnMoK2SrrppI7sTPCHZ20CksX4KBoMGT0dHIyMtfUqU4XpVa5PE/nMW9tZGAZpeInosyrsiqjVZXJ3SfxtG35qTr5HFnsZmNLmVLX1iybldVTlqqMm7Q6WQeIC2seBN8IPYKF43Rq6oO8e8fY11/wDJgeDJqOkq0rKLNq2CpThItKpB6gjtNQehxpL0HBMjjIlRntNl+ax0eZ5sDA2XuWl3dL7p1Q9VLAEDnp1xnKIJm7WurlK1tRKZHU/Zi1lTyUW9b4CnkpanMIqiorKp4YyJPZxTKFMgFg19+/HUA3sfSx65nQqXIep73WFdP5sa/Iq+4PBxiFVccM8RinRZF1I3hex6jofEYQ5v+la3U/8AMSfUcMjmNCLkSVJPjCv/AL4nMyzulfMapgk1mmci6jqfHAmYWN2yx2+Z/9k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68275" y="-427038"/>
            <a:ext cx="704850" cy="8953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1905000" y="5715000"/>
            <a:ext cx="1905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Picasso, 1946</a:t>
            </a:r>
            <a:endParaRPr lang="he-IL" dirty="0"/>
          </a:p>
        </p:txBody>
      </p:sp>
      <p:pic>
        <p:nvPicPr>
          <p:cNvPr id="16405" name="Picture 21" descr="http://www.vegastripping.com/images/features_wynn_parlor_he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209800"/>
            <a:ext cx="2857500" cy="3505200"/>
          </a:xfrm>
          <a:prstGeom prst="rect">
            <a:avLst/>
          </a:prstGeom>
          <a:noFill/>
        </p:spPr>
      </p:pic>
      <p:pic>
        <p:nvPicPr>
          <p:cNvPr id="16407" name="Picture 23" descr="http://www.desfemmes.fr/images/francoise_gilo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2286000"/>
            <a:ext cx="2667000" cy="3379132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486400" y="5638800"/>
            <a:ext cx="3048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Francoise </a:t>
            </a:r>
            <a:r>
              <a:rPr lang="en-US" dirty="0" err="1" smtClean="0"/>
              <a:t>Gilot</a:t>
            </a:r>
            <a:endParaRPr lang="he-I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027985-7953-4D19-A931-7376B49C068D}" type="slidenum">
              <a:rPr lang="he-IL" altLang="en-US"/>
              <a:pPr/>
              <a:t>10</a:t>
            </a:fld>
            <a:endParaRPr lang="en-US" altLang="en-US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2085975"/>
            <a:ext cx="8178800" cy="4171950"/>
          </a:xfrm>
        </p:spPr>
        <p:txBody>
          <a:bodyPr/>
          <a:lstStyle/>
          <a:p>
            <a:r>
              <a:rPr lang="en-US" altLang="he-IL" sz="2800" dirty="0"/>
              <a:t>Non-maximum </a:t>
            </a:r>
            <a:r>
              <a:rPr lang="en-US" altLang="he-IL" sz="2800" dirty="0" smtClean="0"/>
              <a:t>Suppression</a:t>
            </a:r>
          </a:p>
          <a:p>
            <a:r>
              <a:rPr lang="en-US" altLang="he-IL" sz="2800" dirty="0" smtClean="0"/>
              <a:t>A single point along the edge normal</a:t>
            </a:r>
            <a:r>
              <a:rPr lang="en-US" altLang="he-IL" dirty="0">
                <a:solidFill>
                  <a:srgbClr val="66FF33"/>
                </a:solidFill>
              </a:rPr>
              <a:t>		</a:t>
            </a:r>
          </a:p>
        </p:txBody>
      </p:sp>
      <p:sp>
        <p:nvSpPr>
          <p:cNvPr id="869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Thinning</a:t>
            </a:r>
            <a:endParaRPr lang="en-US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276600"/>
            <a:ext cx="2133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3276600"/>
            <a:ext cx="2175435" cy="217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7"/>
          <p:cNvSpPr txBox="1">
            <a:spLocks noChangeArrowheads="1"/>
          </p:cNvSpPr>
          <p:nvPr/>
        </p:nvSpPr>
        <p:spPr bwMode="auto">
          <a:xfrm>
            <a:off x="990600" y="5257800"/>
            <a:ext cx="2179646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Edge magnitude</a:t>
            </a:r>
            <a:endParaRPr lang="en-US" dirty="0"/>
          </a:p>
        </p:txBody>
      </p:sp>
      <p:sp>
        <p:nvSpPr>
          <p:cNvPr id="23" name="TextBox 12"/>
          <p:cNvSpPr txBox="1">
            <a:spLocks noChangeArrowheads="1"/>
          </p:cNvSpPr>
          <p:nvPr/>
        </p:nvSpPr>
        <p:spPr bwMode="auto">
          <a:xfrm>
            <a:off x="4267199" y="5257800"/>
            <a:ext cx="2132627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/>
              <a:t>Edge normal</a:t>
            </a:r>
          </a:p>
        </p:txBody>
      </p:sp>
      <p:sp>
        <p:nvSpPr>
          <p:cNvPr id="25" name="5-Point Star 24"/>
          <p:cNvSpPr/>
          <p:nvPr/>
        </p:nvSpPr>
        <p:spPr bwMode="auto">
          <a:xfrm>
            <a:off x="4953000" y="4495800"/>
            <a:ext cx="152400" cy="228600"/>
          </a:xfrm>
          <a:prstGeom prst="star5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pic>
        <p:nvPicPr>
          <p:cNvPr id="22220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4810" y="3214688"/>
            <a:ext cx="228339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5-Point Star 25"/>
          <p:cNvSpPr/>
          <p:nvPr/>
        </p:nvSpPr>
        <p:spPr bwMode="auto">
          <a:xfrm>
            <a:off x="7164105" y="3205375"/>
            <a:ext cx="152400" cy="228600"/>
          </a:xfrm>
          <a:prstGeom prst="star5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 bwMode="auto">
          <a:xfrm flipV="1">
            <a:off x="5105400" y="3367088"/>
            <a:ext cx="2058705" cy="12160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graphicFrame>
        <p:nvGraphicFramePr>
          <p:cNvPr id="2222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864043"/>
              </p:ext>
            </p:extLst>
          </p:nvPr>
        </p:nvGraphicFramePr>
        <p:xfrm>
          <a:off x="1147763" y="5729288"/>
          <a:ext cx="188118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86" name="משוואה" r:id="rId7" imgW="1523880" imgH="304560" progId="Equation.3">
                  <p:embed/>
                </p:oleObj>
              </mc:Choice>
              <mc:Fallback>
                <p:oleObj name="משוואה" r:id="rId7" imgW="152388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5729288"/>
                        <a:ext cx="1881187" cy="376237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50339"/>
              </p:ext>
            </p:extLst>
          </p:nvPr>
        </p:nvGraphicFramePr>
        <p:xfrm>
          <a:off x="4311650" y="5654675"/>
          <a:ext cx="2043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87" name="משוואה" r:id="rId9" imgW="1460160" imgH="482400" progId="Equation.3">
                  <p:embed/>
                </p:oleObj>
              </mc:Choice>
              <mc:Fallback>
                <p:oleObj name="משוואה" r:id="rId9" imgW="146016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0" y="5654675"/>
                        <a:ext cx="2043113" cy="5334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95000"/>
                        </a:schemeClr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3"/>
          <p:cNvSpPr>
            <a:spLocks/>
          </p:cNvSpPr>
          <p:nvPr/>
        </p:nvSpPr>
        <p:spPr bwMode="auto">
          <a:xfrm>
            <a:off x="7519349" y="1942616"/>
            <a:ext cx="1196975" cy="953467"/>
          </a:xfrm>
          <a:custGeom>
            <a:avLst/>
            <a:gdLst/>
            <a:ahLst/>
            <a:cxnLst>
              <a:cxn ang="0">
                <a:pos x="15" y="0"/>
              </a:cxn>
              <a:cxn ang="0">
                <a:pos x="22" y="88"/>
              </a:cxn>
              <a:cxn ang="0">
                <a:pos x="74" y="132"/>
              </a:cxn>
              <a:cxn ang="0">
                <a:pos x="279" y="220"/>
              </a:cxn>
              <a:cxn ang="0">
                <a:pos x="293" y="329"/>
              </a:cxn>
              <a:cxn ang="0">
                <a:pos x="337" y="344"/>
              </a:cxn>
              <a:cxn ang="0">
                <a:pos x="410" y="373"/>
              </a:cxn>
              <a:cxn ang="0">
                <a:pos x="571" y="468"/>
              </a:cxn>
              <a:cxn ang="0">
                <a:pos x="674" y="593"/>
              </a:cxn>
              <a:cxn ang="0">
                <a:pos x="886" y="820"/>
              </a:cxn>
              <a:cxn ang="0">
                <a:pos x="908" y="907"/>
              </a:cxn>
              <a:cxn ang="0">
                <a:pos x="1018" y="1003"/>
              </a:cxn>
              <a:cxn ang="0">
                <a:pos x="0" y="948"/>
              </a:cxn>
              <a:cxn ang="0">
                <a:pos x="15" y="0"/>
              </a:cxn>
            </a:cxnLst>
            <a:rect l="0" t="0" r="r" b="b"/>
            <a:pathLst>
              <a:path w="1018" h="1003">
                <a:moveTo>
                  <a:pt x="15" y="0"/>
                </a:moveTo>
                <a:cubicBezTo>
                  <a:pt x="17" y="29"/>
                  <a:pt x="15" y="59"/>
                  <a:pt x="22" y="88"/>
                </a:cubicBezTo>
                <a:cubicBezTo>
                  <a:pt x="28" y="113"/>
                  <a:pt x="54" y="123"/>
                  <a:pt x="74" y="132"/>
                </a:cubicBezTo>
                <a:cubicBezTo>
                  <a:pt x="143" y="163"/>
                  <a:pt x="215" y="176"/>
                  <a:pt x="279" y="220"/>
                </a:cubicBezTo>
                <a:cubicBezTo>
                  <a:pt x="282" y="257"/>
                  <a:pt x="268" y="303"/>
                  <a:pt x="293" y="329"/>
                </a:cubicBezTo>
                <a:cubicBezTo>
                  <a:pt x="295" y="331"/>
                  <a:pt x="334" y="343"/>
                  <a:pt x="337" y="344"/>
                </a:cubicBezTo>
                <a:cubicBezTo>
                  <a:pt x="361" y="353"/>
                  <a:pt x="387" y="361"/>
                  <a:pt x="410" y="373"/>
                </a:cubicBezTo>
                <a:cubicBezTo>
                  <a:pt x="467" y="401"/>
                  <a:pt x="522" y="426"/>
                  <a:pt x="571" y="468"/>
                </a:cubicBezTo>
                <a:cubicBezTo>
                  <a:pt x="612" y="504"/>
                  <a:pt x="627" y="561"/>
                  <a:pt x="674" y="593"/>
                </a:cubicBezTo>
                <a:cubicBezTo>
                  <a:pt x="731" y="682"/>
                  <a:pt x="827" y="734"/>
                  <a:pt x="886" y="820"/>
                </a:cubicBezTo>
                <a:cubicBezTo>
                  <a:pt x="893" y="849"/>
                  <a:pt x="883" y="890"/>
                  <a:pt x="908" y="907"/>
                </a:cubicBezTo>
                <a:cubicBezTo>
                  <a:pt x="949" y="935"/>
                  <a:pt x="983" y="968"/>
                  <a:pt x="1018" y="1003"/>
                </a:cubicBezTo>
                <a:lnTo>
                  <a:pt x="0" y="948"/>
                </a:lnTo>
                <a:lnTo>
                  <a:pt x="15" y="0"/>
                </a:lnTo>
                <a:close/>
              </a:path>
            </a:pathLst>
          </a:custGeom>
          <a:solidFill>
            <a:schemeClr val="tx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8159750" y="1900714"/>
            <a:ext cx="457200" cy="45720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4" name="Line 5"/>
          <p:cNvSpPr>
            <a:spLocks noChangeShapeType="1"/>
          </p:cNvSpPr>
          <p:nvPr/>
        </p:nvSpPr>
        <p:spPr bwMode="auto">
          <a:xfrm flipH="1" flipV="1">
            <a:off x="7702550" y="1837214"/>
            <a:ext cx="457200" cy="533400"/>
          </a:xfrm>
          <a:prstGeom prst="line">
            <a:avLst/>
          </a:prstGeom>
          <a:noFill/>
          <a:ln w="12700" cap="sq">
            <a:solidFill>
              <a:schemeClr val="accent6">
                <a:lumMod val="50000"/>
              </a:schemeClr>
            </a:solidFill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8388350" y="2048410"/>
            <a:ext cx="655949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 rtl="1"/>
            <a:r>
              <a:rPr lang="en-US" altLang="he-IL" sz="1200" dirty="0">
                <a:solidFill>
                  <a:srgbClr val="990099"/>
                </a:solidFill>
                <a:latin typeface="Times New Roman" pitchFamily="18" charset="0"/>
              </a:rPr>
              <a:t>Edge </a:t>
            </a:r>
            <a:r>
              <a:rPr lang="en-US" altLang="he-IL" sz="1200" dirty="0" smtClean="0">
                <a:solidFill>
                  <a:srgbClr val="990099"/>
                </a:solidFill>
                <a:latin typeface="Times New Roman" pitchFamily="18" charset="0"/>
              </a:rPr>
              <a:t/>
            </a:r>
            <a:br>
              <a:rPr lang="en-US" altLang="he-IL" sz="1200" dirty="0" smtClean="0">
                <a:solidFill>
                  <a:srgbClr val="990099"/>
                </a:solidFill>
                <a:latin typeface="Times New Roman" pitchFamily="18" charset="0"/>
              </a:rPr>
            </a:br>
            <a:r>
              <a:rPr lang="en-US" altLang="he-IL" sz="1200" dirty="0" smtClean="0">
                <a:solidFill>
                  <a:srgbClr val="990099"/>
                </a:solidFill>
                <a:latin typeface="Times New Roman" pitchFamily="18" charset="0"/>
              </a:rPr>
              <a:t>Normal</a:t>
            </a:r>
            <a:endParaRPr lang="en-US" altLang="he-IL" dirty="0">
              <a:solidFill>
                <a:srgbClr val="990099"/>
              </a:solidFill>
              <a:latin typeface="Times New Roman" pitchFamily="18" charset="0"/>
            </a:endParaRP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7682591" y="1521648"/>
            <a:ext cx="806631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 rtl="1"/>
            <a:r>
              <a:rPr lang="en-US" altLang="he-IL" sz="1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  <a:t>Edge</a:t>
            </a:r>
            <a:br>
              <a:rPr lang="en-US" altLang="he-IL" sz="1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</a:br>
            <a:r>
              <a:rPr lang="en-US" altLang="he-IL" sz="12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</a:rPr>
              <a:t> Direction</a:t>
            </a:r>
            <a:endParaRPr lang="en-US" altLang="he-IL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896100" y="6282035"/>
            <a:ext cx="1905000" cy="457200"/>
          </a:xfrm>
        </p:spPr>
        <p:txBody>
          <a:bodyPr/>
          <a:lstStyle/>
          <a:p>
            <a:fld id="{27027985-7953-4D19-A931-7376B49C068D}" type="slidenum">
              <a:rPr lang="he-IL" altLang="en-US"/>
              <a:pPr/>
              <a:t>11</a:t>
            </a:fld>
            <a:endParaRPr lang="en-US" altLang="en-US" dirty="0"/>
          </a:p>
        </p:txBody>
      </p:sp>
      <p:sp>
        <p:nvSpPr>
          <p:cNvPr id="1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350" y="2085975"/>
            <a:ext cx="8178800" cy="4171950"/>
          </a:xfrm>
        </p:spPr>
        <p:txBody>
          <a:bodyPr/>
          <a:lstStyle/>
          <a:p>
            <a:r>
              <a:rPr lang="en-US" altLang="he-IL" dirty="0" smtClean="0"/>
              <a:t>Approximates </a:t>
            </a:r>
            <a:r>
              <a:rPr lang="en-US" altLang="he-IL" dirty="0"/>
              <a:t>the edge direction of a </a:t>
            </a:r>
            <a:r>
              <a:rPr kumimoji="0" lang="en-US" altLang="he-IL" dirty="0"/>
              <a:t>pixel</a:t>
            </a:r>
          </a:p>
          <a:p>
            <a:pPr lvl="1"/>
            <a:r>
              <a:rPr kumimoji="0" lang="en-US" altLang="he-IL" sz="2400" i="1" dirty="0" err="1" smtClean="0">
                <a:solidFill>
                  <a:srgbClr val="006600"/>
                </a:solidFill>
              </a:rPr>
              <a:t>E</a:t>
            </a:r>
            <a:r>
              <a:rPr kumimoji="0" lang="en-US" altLang="he-IL" sz="2400" i="1" baseline="-25000" dirty="0" err="1" smtClean="0">
                <a:solidFill>
                  <a:srgbClr val="006600"/>
                </a:solidFill>
              </a:rPr>
              <a:t>o</a:t>
            </a:r>
            <a:r>
              <a:rPr kumimoji="0" lang="en-US" altLang="he-IL" sz="2400" i="1" dirty="0" smtClean="0">
                <a:solidFill>
                  <a:srgbClr val="006600"/>
                </a:solidFill>
              </a:rPr>
              <a:t>(p)</a:t>
            </a:r>
            <a:r>
              <a:rPr kumimoji="0" lang="en-US" altLang="he-IL" sz="2400" dirty="0" smtClean="0"/>
              <a:t> </a:t>
            </a:r>
            <a:r>
              <a:rPr kumimoji="0" lang="en-US" altLang="he-IL" sz="2400" dirty="0"/>
              <a:t>to</a:t>
            </a:r>
            <a:r>
              <a:rPr lang="en-US" altLang="he-IL" sz="2400" dirty="0"/>
              <a:t> be one of: </a:t>
            </a:r>
            <a:r>
              <a:rPr lang="en-US" altLang="he-IL" sz="2400" dirty="0">
                <a:solidFill>
                  <a:srgbClr val="006600"/>
                </a:solidFill>
              </a:rPr>
              <a:t>0</a:t>
            </a:r>
            <a:r>
              <a:rPr lang="en-US" altLang="he-IL" sz="2400" baseline="30000" dirty="0">
                <a:solidFill>
                  <a:srgbClr val="006600"/>
                </a:solidFill>
              </a:rPr>
              <a:t>o</a:t>
            </a:r>
            <a:r>
              <a:rPr lang="en-US" altLang="he-IL" sz="2400" dirty="0">
                <a:solidFill>
                  <a:srgbClr val="006600"/>
                </a:solidFill>
              </a:rPr>
              <a:t>, 45</a:t>
            </a:r>
            <a:r>
              <a:rPr lang="en-US" altLang="he-IL" sz="2400" baseline="30000" dirty="0">
                <a:solidFill>
                  <a:srgbClr val="006600"/>
                </a:solidFill>
              </a:rPr>
              <a:t>o</a:t>
            </a:r>
            <a:r>
              <a:rPr lang="en-US" altLang="he-IL" sz="2400" dirty="0">
                <a:solidFill>
                  <a:srgbClr val="006600"/>
                </a:solidFill>
              </a:rPr>
              <a:t>, 90</a:t>
            </a:r>
            <a:r>
              <a:rPr lang="en-US" altLang="he-IL" sz="2400" baseline="30000" dirty="0">
                <a:solidFill>
                  <a:srgbClr val="006600"/>
                </a:solidFill>
              </a:rPr>
              <a:t>o</a:t>
            </a:r>
            <a:r>
              <a:rPr lang="en-US" altLang="he-IL" sz="2400" dirty="0">
                <a:solidFill>
                  <a:srgbClr val="006600"/>
                </a:solidFill>
              </a:rPr>
              <a:t>, 135</a:t>
            </a:r>
            <a:r>
              <a:rPr lang="en-US" altLang="he-IL" sz="2400" baseline="30000" dirty="0">
                <a:solidFill>
                  <a:srgbClr val="006600"/>
                </a:solidFill>
              </a:rPr>
              <a:t>o</a:t>
            </a:r>
            <a:r>
              <a:rPr lang="en-US" altLang="he-IL" sz="2400" baseline="30000" dirty="0"/>
              <a:t>.</a:t>
            </a:r>
          </a:p>
          <a:p>
            <a:r>
              <a:rPr lang="en-US" altLang="he-IL" dirty="0"/>
              <a:t>Looks at </a:t>
            </a:r>
            <a:r>
              <a:rPr kumimoji="0" lang="en-US" altLang="he-IL" i="1" dirty="0" err="1" smtClean="0">
                <a:solidFill>
                  <a:srgbClr val="006600"/>
                </a:solidFill>
              </a:rPr>
              <a:t>E</a:t>
            </a:r>
            <a:r>
              <a:rPr kumimoji="0" lang="en-US" altLang="he-IL" i="1" baseline="-25000" dirty="0" err="1" smtClean="0">
                <a:solidFill>
                  <a:srgbClr val="006600"/>
                </a:solidFill>
              </a:rPr>
              <a:t>s</a:t>
            </a:r>
            <a:r>
              <a:rPr kumimoji="0" lang="en-US" altLang="he-IL" i="1" dirty="0" smtClean="0">
                <a:solidFill>
                  <a:srgbClr val="006600"/>
                </a:solidFill>
              </a:rPr>
              <a:t>(p)</a:t>
            </a:r>
            <a:r>
              <a:rPr kumimoji="0" lang="en-US" altLang="he-IL" dirty="0" smtClean="0"/>
              <a:t> </a:t>
            </a:r>
            <a:r>
              <a:rPr kumimoji="0" lang="en-US" altLang="he-IL" dirty="0"/>
              <a:t>of its two neighbors:</a:t>
            </a:r>
          </a:p>
          <a:p>
            <a:pPr lvl="1"/>
            <a:r>
              <a:rPr kumimoji="0" lang="en-US" altLang="he-IL" dirty="0" smtClean="0"/>
              <a:t>If it is the maximum: </a:t>
            </a:r>
            <a:r>
              <a:rPr lang="en-US" altLang="he-IL" i="1" dirty="0" err="1">
                <a:solidFill>
                  <a:srgbClr val="006600"/>
                </a:solidFill>
              </a:rPr>
              <a:t>E</a:t>
            </a:r>
            <a:r>
              <a:rPr lang="en-US" altLang="he-IL" i="1" baseline="-25000" dirty="0" err="1">
                <a:solidFill>
                  <a:srgbClr val="006600"/>
                </a:solidFill>
              </a:rPr>
              <a:t>n</a:t>
            </a:r>
            <a:r>
              <a:rPr lang="en-US" altLang="he-IL" baseline="-25000" dirty="0" err="1">
                <a:solidFill>
                  <a:srgbClr val="006600"/>
                </a:solidFill>
              </a:rPr>
              <a:t>ew_s</a:t>
            </a:r>
            <a:r>
              <a:rPr lang="en-US" altLang="he-IL" baseline="-25000" dirty="0">
                <a:solidFill>
                  <a:srgbClr val="006600"/>
                </a:solidFill>
              </a:rPr>
              <a:t> </a:t>
            </a:r>
            <a:r>
              <a:rPr kumimoji="0" lang="en-US" altLang="he-IL" i="1" dirty="0">
                <a:solidFill>
                  <a:srgbClr val="006600"/>
                </a:solidFill>
              </a:rPr>
              <a:t>(</a:t>
            </a:r>
            <a:r>
              <a:rPr lang="en-US" altLang="he-IL" i="1" dirty="0">
                <a:solidFill>
                  <a:srgbClr val="006600"/>
                </a:solidFill>
              </a:rPr>
              <a:t>p</a:t>
            </a:r>
            <a:r>
              <a:rPr kumimoji="0" lang="en-US" altLang="he-IL" i="1" dirty="0">
                <a:solidFill>
                  <a:srgbClr val="006600"/>
                </a:solidFill>
              </a:rPr>
              <a:t>) = </a:t>
            </a:r>
            <a:r>
              <a:rPr lang="en-US" altLang="he-IL" i="1" dirty="0" err="1">
                <a:solidFill>
                  <a:srgbClr val="006600"/>
                </a:solidFill>
              </a:rPr>
              <a:t>E</a:t>
            </a:r>
            <a:r>
              <a:rPr lang="en-US" altLang="he-IL" i="1" baseline="-25000" dirty="0" err="1">
                <a:solidFill>
                  <a:srgbClr val="006600"/>
                </a:solidFill>
              </a:rPr>
              <a:t>s</a:t>
            </a:r>
            <a:r>
              <a:rPr lang="en-US" altLang="he-IL" i="1" dirty="0">
                <a:solidFill>
                  <a:srgbClr val="006600"/>
                </a:solidFill>
              </a:rPr>
              <a:t>(p)</a:t>
            </a:r>
            <a:r>
              <a:rPr lang="en-US" altLang="he-IL" i="1" dirty="0"/>
              <a:t>	</a:t>
            </a:r>
            <a:endParaRPr kumimoji="0" lang="en-US" altLang="he-IL" dirty="0" smtClean="0"/>
          </a:p>
          <a:p>
            <a:pPr lvl="1"/>
            <a:r>
              <a:rPr kumimoji="0" lang="en-US" altLang="he-IL" dirty="0" smtClean="0"/>
              <a:t>Otherwise: </a:t>
            </a:r>
            <a:r>
              <a:rPr lang="en-US" altLang="he-IL" i="1" dirty="0" err="1" smtClean="0">
                <a:solidFill>
                  <a:srgbClr val="006600"/>
                </a:solidFill>
              </a:rPr>
              <a:t>E</a:t>
            </a:r>
            <a:r>
              <a:rPr lang="en-US" altLang="he-IL" baseline="-25000" dirty="0" err="1" smtClean="0">
                <a:solidFill>
                  <a:srgbClr val="006600"/>
                </a:solidFill>
              </a:rPr>
              <a:t>new_s</a:t>
            </a:r>
            <a:r>
              <a:rPr lang="en-US" altLang="he-IL" baseline="-25000" dirty="0" smtClean="0">
                <a:solidFill>
                  <a:srgbClr val="006600"/>
                </a:solidFill>
              </a:rPr>
              <a:t> </a:t>
            </a:r>
            <a:r>
              <a:rPr kumimoji="0" lang="en-US" altLang="he-IL" i="1" dirty="0" smtClean="0">
                <a:solidFill>
                  <a:srgbClr val="006600"/>
                </a:solidFill>
              </a:rPr>
              <a:t>(</a:t>
            </a:r>
            <a:r>
              <a:rPr lang="en-US" altLang="he-IL" i="1" dirty="0" smtClean="0">
                <a:solidFill>
                  <a:srgbClr val="006600"/>
                </a:solidFill>
              </a:rPr>
              <a:t>p</a:t>
            </a:r>
            <a:r>
              <a:rPr kumimoji="0" lang="en-US" altLang="he-IL" i="1" dirty="0" smtClean="0">
                <a:solidFill>
                  <a:srgbClr val="006600"/>
                </a:solidFill>
              </a:rPr>
              <a:t>) = 0</a:t>
            </a:r>
            <a:r>
              <a:rPr kumimoji="0" lang="en-US" altLang="he-IL" dirty="0" smtClean="0"/>
              <a:t>	</a:t>
            </a:r>
          </a:p>
          <a:p>
            <a:pPr marL="457200" lvl="1" indent="0">
              <a:buNone/>
            </a:pPr>
            <a:r>
              <a:rPr kumimoji="0" lang="en-US" altLang="he-IL" dirty="0"/>
              <a:t>			         		 </a:t>
            </a:r>
          </a:p>
          <a:p>
            <a:pPr lvl="1">
              <a:buNone/>
            </a:pPr>
            <a:r>
              <a:rPr kumimoji="0" lang="en-US" altLang="he-IL" dirty="0"/>
              <a:t>	</a:t>
            </a:r>
            <a:r>
              <a:rPr lang="en-US" altLang="he-IL" dirty="0"/>
              <a:t>		</a:t>
            </a:r>
            <a:r>
              <a:rPr lang="en-US" altLang="he-IL" dirty="0">
                <a:solidFill>
                  <a:srgbClr val="66FF33"/>
                </a:solidFill>
              </a:rPr>
              <a:t>		 </a:t>
            </a:r>
          </a:p>
          <a:p>
            <a:pPr lvl="1">
              <a:buFont typeface="Wingdings" pitchFamily="2" charset="2"/>
              <a:buNone/>
            </a:pPr>
            <a:r>
              <a:rPr lang="en-US" altLang="he-IL" dirty="0">
                <a:solidFill>
                  <a:srgbClr val="66FF33"/>
                </a:solidFill>
              </a:rPr>
              <a:t>									 </a:t>
            </a:r>
          </a:p>
        </p:txBody>
      </p:sp>
      <p:sp>
        <p:nvSpPr>
          <p:cNvPr id="869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Thinning</a:t>
            </a:r>
            <a:endParaRPr lang="en-US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30180" y="5558954"/>
            <a:ext cx="5334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r’</a:t>
            </a:r>
            <a:endParaRPr lang="he-IL" dirty="0"/>
          </a:p>
        </p:txBody>
      </p:sp>
      <p:grpSp>
        <p:nvGrpSpPr>
          <p:cNvPr id="2" name="Group 1"/>
          <p:cNvGrpSpPr/>
          <p:nvPr/>
        </p:nvGrpSpPr>
        <p:grpSpPr>
          <a:xfrm>
            <a:off x="5981700" y="4466109"/>
            <a:ext cx="1605780" cy="1803871"/>
            <a:chOff x="6063480" y="4267200"/>
            <a:chExt cx="2019300" cy="2057400"/>
          </a:xfrm>
        </p:grpSpPr>
        <p:pic>
          <p:nvPicPr>
            <p:cNvPr id="2375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63480" y="4267200"/>
              <a:ext cx="20193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Oval 19"/>
            <p:cNvSpPr/>
            <p:nvPr/>
          </p:nvSpPr>
          <p:spPr bwMode="auto">
            <a:xfrm>
              <a:off x="7701780" y="441595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6711180" y="548275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he-I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 rot="5400000">
              <a:off x="6825480" y="4606454"/>
              <a:ext cx="936718" cy="860518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981200" y="4835054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Thinning:</a:t>
            </a:r>
            <a:br>
              <a:rPr lang="en-US" sz="4000" dirty="0" smtClean="0"/>
            </a:br>
            <a:r>
              <a:rPr lang="en-US" sz="4000" dirty="0" smtClean="0"/>
              <a:t>Non-Maximum Suppression</a:t>
            </a:r>
          </a:p>
        </p:txBody>
      </p:sp>
      <p:pic>
        <p:nvPicPr>
          <p:cNvPr id="4813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250" y="2422525"/>
            <a:ext cx="2922588" cy="2193925"/>
          </a:xfrm>
        </p:spPr>
      </p:pic>
      <p:pic>
        <p:nvPicPr>
          <p:cNvPr id="4813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113088" y="2422525"/>
            <a:ext cx="2922587" cy="2193925"/>
          </a:xfrm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2513" y="2422525"/>
            <a:ext cx="2916237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8118475" y="4592638"/>
            <a:ext cx="1009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800">
                <a:latin typeface="Tahoma" pitchFamily="34" charset="0"/>
              </a:rPr>
              <a:t>courtesy of G. Loy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457200" y="4983163"/>
            <a:ext cx="21272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</a:rPr>
              <a:t>Original image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200400" y="4983163"/>
            <a:ext cx="28682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ahoma" pitchFamily="34" charset="0"/>
              </a:rPr>
              <a:t>Gradient </a:t>
            </a:r>
            <a:r>
              <a:rPr lang="en-US" dirty="0" smtClean="0">
                <a:latin typeface="Tahoma" pitchFamily="34" charset="0"/>
              </a:rPr>
              <a:t>magnitude</a:t>
            </a:r>
            <a:br>
              <a:rPr lang="en-US" dirty="0" smtClean="0">
                <a:latin typeface="Tahoma" pitchFamily="34" charset="0"/>
              </a:rPr>
            </a:br>
            <a:r>
              <a:rPr lang="en-US" dirty="0" smtClean="0">
                <a:latin typeface="Tahoma" pitchFamily="34" charset="0"/>
              </a:rPr>
              <a:t>(canny enhancer)</a:t>
            </a:r>
            <a:endParaRPr lang="en-US" dirty="0">
              <a:latin typeface="Tahoma" pitchFamily="34" charset="0"/>
            </a:endParaRP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669088" y="4800600"/>
            <a:ext cx="19812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ahoma" pitchFamily="34" charset="0"/>
              </a:rPr>
              <a:t>Non-maxima </a:t>
            </a:r>
          </a:p>
          <a:p>
            <a:pPr algn="ctr"/>
            <a:r>
              <a:rPr lang="en-US">
                <a:latin typeface="Tahoma" pitchFamily="34" charset="0"/>
              </a:rPr>
              <a:t>suppressed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5715000" y="6248400"/>
            <a:ext cx="3222625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Times" pitchFamily="18" charset="0"/>
              </a:rPr>
              <a:t>Slide credit: Christopher Rasmussen</a:t>
            </a:r>
            <a:r>
              <a:rPr lang="en-US" dirty="0">
                <a:latin typeface="Times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9F78BB-7638-4F7E-A14D-5D7F95F94C84}" type="slidenum">
              <a:rPr lang="he-IL" altLang="en-US"/>
              <a:pPr/>
              <a:t>13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7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Hysteresis Threshold</a:t>
            </a:r>
          </a:p>
        </p:txBody>
      </p:sp>
      <p:sp>
        <p:nvSpPr>
          <p:cNvPr id="87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/>
              <a:t>Use two thresholds: </a:t>
            </a:r>
            <a:r>
              <a:rPr lang="en-US" altLang="he-IL" i="1" dirty="0" err="1">
                <a:solidFill>
                  <a:srgbClr val="006600"/>
                </a:solidFill>
              </a:rPr>
              <a:t>t</a:t>
            </a:r>
            <a:r>
              <a:rPr lang="en-US" altLang="he-IL" i="1" baseline="-25000" dirty="0" err="1">
                <a:solidFill>
                  <a:srgbClr val="006600"/>
                </a:solidFill>
              </a:rPr>
              <a:t>low</a:t>
            </a:r>
            <a:r>
              <a:rPr lang="en-US" altLang="he-IL" baseline="-25000" dirty="0"/>
              <a:t> </a:t>
            </a:r>
            <a:r>
              <a:rPr lang="en-US" altLang="he-IL" dirty="0"/>
              <a:t>and </a:t>
            </a:r>
            <a:r>
              <a:rPr lang="en-US" altLang="he-IL" i="1" dirty="0">
                <a:solidFill>
                  <a:srgbClr val="006600"/>
                </a:solidFill>
              </a:rPr>
              <a:t>t</a:t>
            </a:r>
            <a:r>
              <a:rPr lang="en-US" altLang="he-IL" i="1" baseline="-25000" dirty="0">
                <a:solidFill>
                  <a:srgbClr val="006600"/>
                </a:solidFill>
              </a:rPr>
              <a:t>high</a:t>
            </a:r>
            <a:r>
              <a:rPr lang="en-US" altLang="he-IL" dirty="0"/>
              <a:t>:</a:t>
            </a:r>
          </a:p>
          <a:p>
            <a:pPr lvl="1"/>
            <a:r>
              <a:rPr lang="en-US" altLang="he-IL" dirty="0"/>
              <a:t>Choose an edge </a:t>
            </a:r>
            <a:r>
              <a:rPr lang="en-US" altLang="he-IL" dirty="0" smtClean="0"/>
              <a:t>point </a:t>
            </a:r>
            <a:r>
              <a:rPr lang="en-US" altLang="he-IL" dirty="0" err="1" smtClean="0">
                <a:solidFill>
                  <a:srgbClr val="006600"/>
                </a:solidFill>
              </a:rPr>
              <a:t>E</a:t>
            </a:r>
            <a:r>
              <a:rPr lang="en-US" altLang="he-IL" baseline="-25000" dirty="0" err="1" smtClean="0">
                <a:solidFill>
                  <a:srgbClr val="006600"/>
                </a:solidFill>
              </a:rPr>
              <a:t>new_s</a:t>
            </a:r>
            <a:r>
              <a:rPr lang="en-US" altLang="he-IL" baseline="-25000" dirty="0" smtClean="0">
                <a:solidFill>
                  <a:srgbClr val="006600"/>
                </a:solidFill>
              </a:rPr>
              <a:t> </a:t>
            </a:r>
            <a:r>
              <a:rPr lang="en-US" altLang="he-IL" dirty="0" smtClean="0">
                <a:solidFill>
                  <a:srgbClr val="006600"/>
                </a:solidFill>
              </a:rPr>
              <a:t>(p)</a:t>
            </a:r>
            <a:r>
              <a:rPr lang="en-US" altLang="he-IL" baseline="-25000" dirty="0" smtClean="0">
                <a:solidFill>
                  <a:srgbClr val="006600"/>
                </a:solidFill>
              </a:rPr>
              <a:t> </a:t>
            </a:r>
            <a:r>
              <a:rPr lang="en-US" altLang="he-IL" dirty="0" smtClean="0">
                <a:solidFill>
                  <a:srgbClr val="006600"/>
                </a:solidFill>
              </a:rPr>
              <a:t>&gt; </a:t>
            </a:r>
            <a:r>
              <a:rPr lang="en-US" altLang="he-IL" dirty="0">
                <a:solidFill>
                  <a:srgbClr val="006600"/>
                </a:solidFill>
              </a:rPr>
              <a:t>t</a:t>
            </a:r>
            <a:r>
              <a:rPr lang="en-US" altLang="he-IL" baseline="-25000" dirty="0">
                <a:solidFill>
                  <a:srgbClr val="006600"/>
                </a:solidFill>
              </a:rPr>
              <a:t>high</a:t>
            </a:r>
            <a:endParaRPr lang="en-US" altLang="he-IL" dirty="0"/>
          </a:p>
          <a:p>
            <a:pPr lvl="1"/>
            <a:r>
              <a:rPr lang="en-US" altLang="he-IL" dirty="0"/>
              <a:t>Follow a chain of connected </a:t>
            </a:r>
            <a:r>
              <a:rPr lang="en-US" altLang="he-IL" dirty="0" smtClean="0"/>
              <a:t>edge </a:t>
            </a:r>
            <a:r>
              <a:rPr lang="en-US" altLang="he-IL" dirty="0"/>
              <a:t>points such that </a:t>
            </a:r>
            <a:r>
              <a:rPr lang="en-US" altLang="he-IL" dirty="0" err="1" smtClean="0">
                <a:solidFill>
                  <a:srgbClr val="006600"/>
                </a:solidFill>
              </a:rPr>
              <a:t>E</a:t>
            </a:r>
            <a:r>
              <a:rPr lang="en-US" altLang="he-IL" baseline="-25000" dirty="0" err="1" smtClean="0">
                <a:solidFill>
                  <a:srgbClr val="006600"/>
                </a:solidFill>
              </a:rPr>
              <a:t>new_s</a:t>
            </a:r>
            <a:r>
              <a:rPr lang="en-US" altLang="he-IL" dirty="0" smtClean="0">
                <a:solidFill>
                  <a:srgbClr val="006600"/>
                </a:solidFill>
              </a:rPr>
              <a:t>(p)&gt; </a:t>
            </a:r>
            <a:r>
              <a:rPr lang="en-US" altLang="he-IL" dirty="0" err="1">
                <a:solidFill>
                  <a:srgbClr val="006600"/>
                </a:solidFill>
              </a:rPr>
              <a:t>t</a:t>
            </a:r>
            <a:r>
              <a:rPr lang="en-US" altLang="he-IL" baseline="-25000" dirty="0" err="1">
                <a:solidFill>
                  <a:srgbClr val="006600"/>
                </a:solidFill>
              </a:rPr>
              <a:t>low</a:t>
            </a:r>
            <a:r>
              <a:rPr lang="en-US" altLang="he-IL" baseline="-25000" dirty="0"/>
              <a:t> </a:t>
            </a:r>
          </a:p>
          <a:p>
            <a:r>
              <a:rPr lang="en-US" altLang="he-IL" dirty="0" smtClean="0"/>
              <a:t>Choosing thresholds:</a:t>
            </a:r>
          </a:p>
          <a:p>
            <a:pPr lvl="1"/>
            <a:r>
              <a:rPr lang="en-US" altLang="he-IL" dirty="0" smtClean="0"/>
              <a:t>Too low </a:t>
            </a:r>
            <a:r>
              <a:rPr lang="en-US" altLang="he-IL" dirty="0"/>
              <a:t>- can add </a:t>
            </a:r>
            <a:r>
              <a:rPr lang="en-US" altLang="he-IL" dirty="0" smtClean="0"/>
              <a:t>noise (false positive)</a:t>
            </a:r>
          </a:p>
          <a:p>
            <a:pPr lvl="1"/>
            <a:r>
              <a:rPr lang="en-US" altLang="he-IL" dirty="0" smtClean="0"/>
              <a:t>Too </a:t>
            </a:r>
            <a:r>
              <a:rPr lang="en-US" altLang="he-IL" dirty="0"/>
              <a:t>high </a:t>
            </a:r>
            <a:r>
              <a:rPr lang="en-US" altLang="he-IL" dirty="0" smtClean="0"/>
              <a:t>- loose </a:t>
            </a:r>
            <a:r>
              <a:rPr lang="en-US" altLang="he-IL" dirty="0"/>
              <a:t>edge </a:t>
            </a:r>
            <a:r>
              <a:rPr lang="en-US" altLang="he-IL" dirty="0" smtClean="0"/>
              <a:t>points (false negative)</a:t>
            </a:r>
            <a:endParaRPr lang="en-US" altLang="he-I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Smoothness, </a:t>
            </a:r>
            <a:r>
              <a:rPr lang="en-US" dirty="0" smtClean="0">
                <a:solidFill>
                  <a:srgbClr val="006600"/>
                </a:solidFill>
                <a:sym typeface="Symbol"/>
              </a:rPr>
              <a:t></a:t>
            </a:r>
            <a:endParaRPr lang="en-US" dirty="0" smtClean="0"/>
          </a:p>
          <a:p>
            <a:r>
              <a:rPr lang="en-US" i="1" dirty="0" err="1" smtClean="0">
                <a:solidFill>
                  <a:srgbClr val="006600"/>
                </a:solidFill>
              </a:rPr>
              <a:t>Th_low</a:t>
            </a:r>
            <a:r>
              <a:rPr lang="en-US" dirty="0" smtClean="0"/>
              <a:t> and </a:t>
            </a:r>
            <a:r>
              <a:rPr lang="en-US" i="1" dirty="0" err="1" smtClean="0">
                <a:solidFill>
                  <a:srgbClr val="006600"/>
                </a:solidFill>
              </a:rPr>
              <a:t>Th_high</a:t>
            </a:r>
            <a:endParaRPr lang="en-US" i="1" dirty="0" smtClean="0">
              <a:solidFill>
                <a:srgbClr val="00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712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601604-55F8-4CC2-B471-5C3AF908B4E7}" type="slidenum">
              <a:rPr lang="he-IL" altLang="en-US"/>
              <a:pPr/>
              <a:t>15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z="3600"/>
              <a:t>Summary:</a:t>
            </a:r>
            <a:br>
              <a:rPr lang="en-US" altLang="he-IL" sz="3600"/>
            </a:br>
            <a:r>
              <a:rPr lang="en-US" altLang="he-IL" sz="3600"/>
              <a:t>Canny Edge-Detector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/>
              <a:t>Compute derivatives of the 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    Gaussian smoothed image</a:t>
            </a:r>
          </a:p>
          <a:p>
            <a:r>
              <a:rPr lang="en-US" altLang="he-IL" dirty="0"/>
              <a:t>Canny Enhancer: gradient magnitude</a:t>
            </a:r>
          </a:p>
          <a:p>
            <a:r>
              <a:rPr lang="en-US" altLang="he-IL" dirty="0" smtClean="0"/>
              <a:t>Thinning: Non-maximum suppression</a:t>
            </a:r>
          </a:p>
          <a:p>
            <a:r>
              <a:rPr lang="en-US" altLang="he-IL" dirty="0" smtClean="0"/>
              <a:t>Hysteresis </a:t>
            </a:r>
            <a:r>
              <a:rPr lang="en-US" altLang="he-IL" dirty="0"/>
              <a:t>threshold:</a:t>
            </a:r>
          </a:p>
          <a:p>
            <a:pPr lvl="1">
              <a:buFont typeface="Wingdings" pitchFamily="2" charset="2"/>
              <a:buNone/>
            </a:pPr>
            <a:r>
              <a:rPr lang="en-US" altLang="he-IL" dirty="0"/>
              <a:t>Connected edge contours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5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5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5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5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Sparse, Smart Contours to  Represent </a:t>
            </a:r>
            <a:r>
              <a:rPr lang="en-US" dirty="0" err="1" smtClean="0"/>
              <a:t>ans</a:t>
            </a:r>
            <a:r>
              <a:rPr lang="en-US" dirty="0" smtClean="0"/>
              <a:t> manipulate images </a:t>
            </a:r>
            <a:r>
              <a:rPr lang="en-US" dirty="0" err="1" smtClean="0"/>
              <a:t>Dekel</a:t>
            </a:r>
            <a:r>
              <a:rPr lang="en-US" dirty="0" smtClean="0"/>
              <a:t> et al 2018 </a:t>
            </a:r>
            <a:r>
              <a:rPr lang="en-US" dirty="0" err="1" smtClean="0">
                <a:hlinkClick r:id="rId2"/>
              </a:rPr>
              <a:t>proj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68711"/>
            <a:ext cx="4438650" cy="3066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30" y="3098748"/>
            <a:ext cx="2710770" cy="2936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5000" y="599508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video t30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56B599-A63C-4A2C-80F0-98F9D92108ED}" type="slidenum">
              <a:rPr lang="he-IL" altLang="en-US"/>
              <a:pPr/>
              <a:t>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7772400" cy="1143000"/>
          </a:xfrm>
        </p:spPr>
        <p:txBody>
          <a:bodyPr/>
          <a:lstStyle/>
          <a:p>
            <a:r>
              <a:rPr lang="en-US" altLang="he-IL" dirty="0" smtClean="0"/>
              <a:t>Evaluation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525" y="1781175"/>
            <a:ext cx="7578725" cy="405765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Good </a:t>
            </a:r>
            <a:r>
              <a:rPr lang="en-US" altLang="he-IL" dirty="0" smtClean="0"/>
              <a:t>detection minimizes: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False </a:t>
            </a:r>
            <a:r>
              <a:rPr lang="en-US" altLang="he-IL" dirty="0" smtClean="0"/>
              <a:t>negatives, </a:t>
            </a:r>
            <a:r>
              <a:rPr lang="en-US" altLang="he-IL" dirty="0"/>
              <a:t>the failure to detect </a:t>
            </a:r>
            <a:r>
              <a:rPr lang="en-US" altLang="he-IL" dirty="0" smtClean="0"/>
              <a:t>edge pixels</a:t>
            </a:r>
            <a:endParaRPr lang="en-US" altLang="he-IL" dirty="0"/>
          </a:p>
          <a:p>
            <a:pPr lvl="1">
              <a:lnSpc>
                <a:spcPct val="8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he-IL" dirty="0"/>
              <a:t>False </a:t>
            </a:r>
            <a:r>
              <a:rPr lang="en-US" altLang="he-IL" dirty="0" smtClean="0"/>
              <a:t>positives, the </a:t>
            </a:r>
            <a:r>
              <a:rPr lang="en-US" altLang="he-IL" dirty="0"/>
              <a:t>detection of a non </a:t>
            </a:r>
            <a:r>
              <a:rPr lang="en-US" altLang="he-IL" dirty="0" smtClean="0"/>
              <a:t>edge pixels</a:t>
            </a:r>
            <a:endParaRPr lang="en-US" altLang="he-IL" dirty="0"/>
          </a:p>
          <a:p>
            <a:pPr>
              <a:lnSpc>
                <a:spcPct val="80000"/>
              </a:lnSpc>
            </a:pPr>
            <a:r>
              <a:rPr lang="en-US" altLang="he-IL" dirty="0"/>
              <a:t>Good localization: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Edges must be as close as possible to the true edges</a:t>
            </a:r>
          </a:p>
          <a:p>
            <a:pPr>
              <a:lnSpc>
                <a:spcPct val="80000"/>
              </a:lnSpc>
            </a:pPr>
            <a:r>
              <a:rPr lang="en-US" altLang="he-IL" dirty="0"/>
              <a:t>Single response constraints:</a:t>
            </a:r>
          </a:p>
          <a:p>
            <a:pPr lvl="1">
              <a:lnSpc>
                <a:spcPct val="80000"/>
              </a:lnSpc>
            </a:pPr>
            <a:r>
              <a:rPr lang="en-US" altLang="he-IL" dirty="0"/>
              <a:t>One point for each true edge point	 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3133EC0-52AC-442A-A392-FDE556065AE3}" type="slidenum">
              <a:rPr lang="he-IL" altLang="en-US"/>
              <a:pPr/>
              <a:t>18</a:t>
            </a:fld>
            <a:endParaRPr lang="en-US" altLang="en-US"/>
          </a:p>
        </p:txBody>
      </p:sp>
      <p:sp>
        <p:nvSpPr>
          <p:cNvPr id="2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Other Types of Edges</a:t>
            </a:r>
          </a:p>
        </p:txBody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 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19200" y="2209800"/>
            <a:ext cx="4648200" cy="1524000"/>
            <a:chOff x="768" y="1392"/>
            <a:chExt cx="2928" cy="960"/>
          </a:xfrm>
        </p:grpSpPr>
        <p:sp>
          <p:nvSpPr>
            <p:cNvPr id="821253" name="Line 5"/>
            <p:cNvSpPr>
              <a:spLocks noChangeShapeType="1"/>
            </p:cNvSpPr>
            <p:nvPr/>
          </p:nvSpPr>
          <p:spPr bwMode="auto">
            <a:xfrm>
              <a:off x="768" y="1776"/>
              <a:ext cx="7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4" name="Line 6"/>
            <p:cNvSpPr>
              <a:spLocks noChangeShapeType="1"/>
            </p:cNvSpPr>
            <p:nvPr/>
          </p:nvSpPr>
          <p:spPr bwMode="auto">
            <a:xfrm flipV="1">
              <a:off x="1488" y="1392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5" name="Line 7"/>
            <p:cNvSpPr>
              <a:spLocks noChangeShapeType="1"/>
            </p:cNvSpPr>
            <p:nvPr/>
          </p:nvSpPr>
          <p:spPr bwMode="auto">
            <a:xfrm>
              <a:off x="1488" y="1392"/>
              <a:ext cx="72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6" name="Line 8"/>
            <p:cNvSpPr>
              <a:spLocks noChangeShapeType="1"/>
            </p:cNvSpPr>
            <p:nvPr/>
          </p:nvSpPr>
          <p:spPr bwMode="auto">
            <a:xfrm flipV="1">
              <a:off x="2640" y="1680"/>
              <a:ext cx="528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7" name="Line 9"/>
            <p:cNvSpPr>
              <a:spLocks noChangeShapeType="1"/>
            </p:cNvSpPr>
            <p:nvPr/>
          </p:nvSpPr>
          <p:spPr bwMode="auto">
            <a:xfrm flipV="1">
              <a:off x="3168" y="1392"/>
              <a:ext cx="96" cy="28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8" name="Line 10"/>
            <p:cNvSpPr>
              <a:spLocks noChangeShapeType="1"/>
            </p:cNvSpPr>
            <p:nvPr/>
          </p:nvSpPr>
          <p:spPr bwMode="auto">
            <a:xfrm>
              <a:off x="3264" y="1392"/>
              <a:ext cx="432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59" name="Text Box 11"/>
            <p:cNvSpPr txBox="1">
              <a:spLocks noChangeArrowheads="1"/>
            </p:cNvSpPr>
            <p:nvPr/>
          </p:nvSpPr>
          <p:spPr bwMode="auto">
            <a:xfrm>
              <a:off x="1488" y="2064"/>
              <a:ext cx="103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>
                  <a:latin typeface="Times New Roman" pitchFamily="18" charset="0"/>
                </a:rPr>
                <a:t>Step edges</a:t>
              </a:r>
              <a:endParaRPr lang="en-US" altLang="he-IL">
                <a:latin typeface="Times New Roman" pitchFamily="18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219200" y="4648200"/>
            <a:ext cx="5943600" cy="1447800"/>
            <a:chOff x="768" y="2928"/>
            <a:chExt cx="3744" cy="912"/>
          </a:xfrm>
        </p:grpSpPr>
        <p:sp>
          <p:nvSpPr>
            <p:cNvPr id="821261" name="Line 13"/>
            <p:cNvSpPr>
              <a:spLocks noChangeShapeType="1"/>
            </p:cNvSpPr>
            <p:nvPr/>
          </p:nvSpPr>
          <p:spPr bwMode="auto">
            <a:xfrm flipV="1">
              <a:off x="864" y="3120"/>
              <a:ext cx="480" cy="3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2" name="Line 14"/>
            <p:cNvSpPr>
              <a:spLocks noChangeShapeType="1"/>
            </p:cNvSpPr>
            <p:nvPr/>
          </p:nvSpPr>
          <p:spPr bwMode="auto">
            <a:xfrm>
              <a:off x="1344" y="3120"/>
              <a:ext cx="576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3" name="Line 15"/>
            <p:cNvSpPr>
              <a:spLocks noChangeShapeType="1"/>
            </p:cNvSpPr>
            <p:nvPr/>
          </p:nvSpPr>
          <p:spPr bwMode="auto">
            <a:xfrm>
              <a:off x="2784" y="336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4" name="Line 16"/>
            <p:cNvSpPr>
              <a:spLocks noChangeShapeType="1"/>
            </p:cNvSpPr>
            <p:nvPr/>
          </p:nvSpPr>
          <p:spPr bwMode="auto">
            <a:xfrm flipV="1">
              <a:off x="3072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5" name="Line 17"/>
            <p:cNvSpPr>
              <a:spLocks noChangeShapeType="1"/>
            </p:cNvSpPr>
            <p:nvPr/>
          </p:nvSpPr>
          <p:spPr bwMode="auto">
            <a:xfrm>
              <a:off x="3072" y="2928"/>
              <a:ext cx="4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6" name="Line 18"/>
            <p:cNvSpPr>
              <a:spLocks noChangeShapeType="1"/>
            </p:cNvSpPr>
            <p:nvPr/>
          </p:nvSpPr>
          <p:spPr bwMode="auto">
            <a:xfrm>
              <a:off x="3120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7" name="Line 19"/>
            <p:cNvSpPr>
              <a:spLocks noChangeShapeType="1"/>
            </p:cNvSpPr>
            <p:nvPr/>
          </p:nvSpPr>
          <p:spPr bwMode="auto">
            <a:xfrm>
              <a:off x="3120" y="3360"/>
              <a:ext cx="57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8" name="Line 20"/>
            <p:cNvSpPr>
              <a:spLocks noChangeShapeType="1"/>
            </p:cNvSpPr>
            <p:nvPr/>
          </p:nvSpPr>
          <p:spPr bwMode="auto">
            <a:xfrm>
              <a:off x="3600" y="3072"/>
              <a:ext cx="384" cy="24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69" name="Line 21"/>
            <p:cNvSpPr>
              <a:spLocks noChangeShapeType="1"/>
            </p:cNvSpPr>
            <p:nvPr/>
          </p:nvSpPr>
          <p:spPr bwMode="auto">
            <a:xfrm flipV="1">
              <a:off x="3984" y="2928"/>
              <a:ext cx="0" cy="38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0" name="Line 22"/>
            <p:cNvSpPr>
              <a:spLocks noChangeShapeType="1"/>
            </p:cNvSpPr>
            <p:nvPr/>
          </p:nvSpPr>
          <p:spPr bwMode="auto">
            <a:xfrm>
              <a:off x="3984" y="2928"/>
              <a:ext cx="9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1" name="Line 23"/>
            <p:cNvSpPr>
              <a:spLocks noChangeShapeType="1"/>
            </p:cNvSpPr>
            <p:nvPr/>
          </p:nvSpPr>
          <p:spPr bwMode="auto">
            <a:xfrm>
              <a:off x="4080" y="2928"/>
              <a:ext cx="0" cy="43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2" name="Line 24"/>
            <p:cNvSpPr>
              <a:spLocks noChangeShapeType="1"/>
            </p:cNvSpPr>
            <p:nvPr/>
          </p:nvSpPr>
          <p:spPr bwMode="auto">
            <a:xfrm>
              <a:off x="4080" y="3360"/>
              <a:ext cx="432" cy="19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1273" name="Text Box 25"/>
            <p:cNvSpPr txBox="1">
              <a:spLocks noChangeArrowheads="1"/>
            </p:cNvSpPr>
            <p:nvPr/>
          </p:nvSpPr>
          <p:spPr bwMode="auto">
            <a:xfrm>
              <a:off x="768" y="3552"/>
              <a:ext cx="1113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he-IL">
                  <a:latin typeface="Times New Roman" pitchFamily="18" charset="0"/>
                </a:rPr>
                <a:t>Roof Edges</a:t>
              </a:r>
            </a:p>
          </p:txBody>
        </p:sp>
        <p:sp>
          <p:nvSpPr>
            <p:cNvPr id="821274" name="Text Box 26"/>
            <p:cNvSpPr txBox="1">
              <a:spLocks noChangeArrowheads="1"/>
            </p:cNvSpPr>
            <p:nvPr/>
          </p:nvSpPr>
          <p:spPr bwMode="auto">
            <a:xfrm>
              <a:off x="3072" y="3552"/>
              <a:ext cx="1080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he-IL">
                  <a:latin typeface="Times New Roman" pitchFamily="18" charset="0"/>
                </a:rPr>
                <a:t>Line Edges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DA0802-9AF5-4B18-B96A-BE3DC3FF4294}" type="slidenum">
              <a:rPr lang="he-IL" altLang="en-US"/>
              <a:pPr/>
              <a:t>19</a:t>
            </a:fld>
            <a:endParaRPr lang="en-US" altLang="en-US"/>
          </a:p>
        </p:txBody>
      </p:sp>
      <p:sp>
        <p:nvSpPr>
          <p:cNvPr id="20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causes an edge?</a:t>
            </a:r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4008438" cy="4171950"/>
          </a:xfrm>
        </p:spPr>
        <p:txBody>
          <a:bodyPr/>
          <a:lstStyle/>
          <a:p>
            <a:r>
              <a:rPr lang="en-US" sz="2800" dirty="0"/>
              <a:t>Depth discontinuity</a:t>
            </a:r>
          </a:p>
          <a:p>
            <a:r>
              <a:rPr lang="en-US" sz="2800" dirty="0"/>
              <a:t>Surface orientation discontinuity</a:t>
            </a:r>
          </a:p>
          <a:p>
            <a:r>
              <a:rPr lang="en-US" sz="2800" dirty="0"/>
              <a:t>Reflectance discontinuity (i.e., change in surface material properties)</a:t>
            </a:r>
          </a:p>
          <a:p>
            <a:r>
              <a:rPr lang="en-US" sz="2800" dirty="0"/>
              <a:t>Illumination discontinuity (e.g., shadow)</a:t>
            </a:r>
          </a:p>
        </p:txBody>
      </p:sp>
      <p:pic>
        <p:nvPicPr>
          <p:cNvPr id="823300" name="Picture 4" descr="poly35_right_gray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0" y="2624931"/>
            <a:ext cx="4008437" cy="2897188"/>
          </a:xfrm>
          <a:noFill/>
          <a:ln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67200" y="5029200"/>
            <a:ext cx="1600200" cy="228600"/>
            <a:chOff x="2688" y="3168"/>
            <a:chExt cx="1008" cy="144"/>
          </a:xfrm>
        </p:grpSpPr>
        <p:sp>
          <p:nvSpPr>
            <p:cNvPr id="823302" name="Line 6"/>
            <p:cNvSpPr>
              <a:spLocks noChangeShapeType="1"/>
            </p:cNvSpPr>
            <p:nvPr/>
          </p:nvSpPr>
          <p:spPr bwMode="auto">
            <a:xfrm>
              <a:off x="2688" y="3168"/>
              <a:ext cx="912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3" name="Line 7"/>
            <p:cNvSpPr>
              <a:spLocks noChangeShapeType="1"/>
            </p:cNvSpPr>
            <p:nvPr/>
          </p:nvSpPr>
          <p:spPr bwMode="auto">
            <a:xfrm>
              <a:off x="3600" y="3216"/>
              <a:ext cx="96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00400" y="3200400"/>
            <a:ext cx="2667000" cy="1752600"/>
            <a:chOff x="2016" y="2016"/>
            <a:chExt cx="1680" cy="1104"/>
          </a:xfrm>
        </p:grpSpPr>
        <p:sp>
          <p:nvSpPr>
            <p:cNvPr id="823305" name="Line 9"/>
            <p:cNvSpPr>
              <a:spLocks noChangeShapeType="1"/>
            </p:cNvSpPr>
            <p:nvPr/>
          </p:nvSpPr>
          <p:spPr bwMode="auto">
            <a:xfrm>
              <a:off x="2016" y="2016"/>
              <a:ext cx="1632" cy="10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6" name="Line 10"/>
            <p:cNvSpPr>
              <a:spLocks noChangeShapeType="1"/>
            </p:cNvSpPr>
            <p:nvPr/>
          </p:nvSpPr>
          <p:spPr bwMode="auto">
            <a:xfrm>
              <a:off x="3696" y="3024"/>
              <a:ext cx="0" cy="9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191000" y="2286000"/>
            <a:ext cx="2574925" cy="1901825"/>
            <a:chOff x="2640" y="1440"/>
            <a:chExt cx="1622" cy="1198"/>
          </a:xfrm>
        </p:grpSpPr>
        <p:sp>
          <p:nvSpPr>
            <p:cNvPr id="823308" name="Line 12"/>
            <p:cNvSpPr>
              <a:spLocks noChangeShapeType="1"/>
            </p:cNvSpPr>
            <p:nvPr/>
          </p:nvSpPr>
          <p:spPr bwMode="auto">
            <a:xfrm>
              <a:off x="2640" y="1440"/>
              <a:ext cx="1584" cy="110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09" name="Line 13"/>
            <p:cNvSpPr>
              <a:spLocks noChangeShapeType="1"/>
            </p:cNvSpPr>
            <p:nvPr/>
          </p:nvSpPr>
          <p:spPr bwMode="auto">
            <a:xfrm>
              <a:off x="4262" y="2494"/>
              <a:ext cx="0" cy="14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114800" y="4572000"/>
            <a:ext cx="4267200" cy="1447800"/>
            <a:chOff x="2592" y="2880"/>
            <a:chExt cx="2688" cy="912"/>
          </a:xfrm>
        </p:grpSpPr>
        <p:sp>
          <p:nvSpPr>
            <p:cNvPr id="823311" name="Line 15"/>
            <p:cNvSpPr>
              <a:spLocks noChangeShapeType="1"/>
            </p:cNvSpPr>
            <p:nvPr/>
          </p:nvSpPr>
          <p:spPr bwMode="auto">
            <a:xfrm flipV="1">
              <a:off x="2592" y="2880"/>
              <a:ext cx="2496" cy="91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endParaRPr lang="he-IL"/>
            </a:p>
          </p:txBody>
        </p:sp>
        <p:sp>
          <p:nvSpPr>
            <p:cNvPr id="823312" name="Line 16"/>
            <p:cNvSpPr>
              <a:spLocks noChangeShapeType="1"/>
            </p:cNvSpPr>
            <p:nvPr/>
          </p:nvSpPr>
          <p:spPr bwMode="auto">
            <a:xfrm>
              <a:off x="5136" y="2880"/>
              <a:ext cx="144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23313" name="Text Box 17"/>
          <p:cNvSpPr txBox="1">
            <a:spLocks noChangeArrowheads="1"/>
          </p:cNvSpPr>
          <p:nvPr/>
        </p:nvSpPr>
        <p:spPr bwMode="auto">
          <a:xfrm>
            <a:off x="6096000" y="6400800"/>
            <a:ext cx="2855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latin typeface="Times" pitchFamily="18" charset="0"/>
              </a:rPr>
              <a:t>Slide credit: Christopher Rasmussen</a:t>
            </a:r>
            <a:r>
              <a:rPr lang="en-US">
                <a:latin typeface="Times" pitchFamily="18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Canny Edge detector</a:t>
            </a:r>
          </a:p>
          <a:p>
            <a:r>
              <a:rPr lang="en-US" dirty="0" smtClean="0"/>
              <a:t>Point Features</a:t>
            </a:r>
          </a:p>
          <a:p>
            <a:pPr lvl="1"/>
            <a:r>
              <a:rPr lang="en-US" dirty="0" smtClean="0"/>
              <a:t>Harris corner detector</a:t>
            </a:r>
          </a:p>
          <a:p>
            <a:pPr lvl="1"/>
            <a:r>
              <a:rPr lang="en-US" dirty="0" smtClean="0"/>
              <a:t>Feature Descriptors</a:t>
            </a:r>
          </a:p>
          <a:p>
            <a:pPr lvl="1"/>
            <a:r>
              <a:rPr lang="en-US" dirty="0" smtClean="0"/>
              <a:t>Matching</a:t>
            </a:r>
          </a:p>
          <a:p>
            <a:r>
              <a:rPr lang="en-US" dirty="0" smtClean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0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D90D4D-1DB8-4425-B3ED-F753AED4440A}" type="slidenum">
              <a:rPr lang="he-IL" altLang="en-US"/>
              <a:pPr/>
              <a:t>20</a:t>
            </a:fld>
            <a:endParaRPr lang="en-US" alt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Illusory Contours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24324" name="Picture 4" descr="TRIA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38" y="2536825"/>
            <a:ext cx="6400800" cy="3352800"/>
          </a:xfrm>
          <a:prstGeom prst="rect">
            <a:avLst/>
          </a:prstGeom>
          <a:noFill/>
        </p:spPr>
      </p:pic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1447800" y="5715000"/>
            <a:ext cx="6781800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58888" y="2901950"/>
            <a:ext cx="3371850" cy="2352675"/>
            <a:chOff x="793" y="1828"/>
            <a:chExt cx="2124" cy="1482"/>
          </a:xfrm>
        </p:grpSpPr>
        <p:sp>
          <p:nvSpPr>
            <p:cNvPr id="824327" name="Rectangle 7"/>
            <p:cNvSpPr>
              <a:spLocks noChangeArrowheads="1"/>
            </p:cNvSpPr>
            <p:nvPr/>
          </p:nvSpPr>
          <p:spPr bwMode="auto">
            <a:xfrm>
              <a:off x="793" y="2910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28" name="Rectangle 8"/>
            <p:cNvSpPr>
              <a:spLocks noChangeArrowheads="1"/>
            </p:cNvSpPr>
            <p:nvPr/>
          </p:nvSpPr>
          <p:spPr bwMode="auto">
            <a:xfrm>
              <a:off x="2427" y="2881"/>
              <a:ext cx="490" cy="373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29" name="Rectangle 9"/>
            <p:cNvSpPr>
              <a:spLocks noChangeArrowheads="1"/>
            </p:cNvSpPr>
            <p:nvPr/>
          </p:nvSpPr>
          <p:spPr bwMode="auto">
            <a:xfrm>
              <a:off x="1622" y="1828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132388" y="2911475"/>
            <a:ext cx="2847975" cy="2212975"/>
            <a:chOff x="3233" y="1834"/>
            <a:chExt cx="1794" cy="1394"/>
          </a:xfrm>
        </p:grpSpPr>
        <p:sp>
          <p:nvSpPr>
            <p:cNvPr id="824331" name="Rectangle 11"/>
            <p:cNvSpPr>
              <a:spLocks noChangeArrowheads="1"/>
            </p:cNvSpPr>
            <p:nvPr/>
          </p:nvSpPr>
          <p:spPr bwMode="auto">
            <a:xfrm>
              <a:off x="4172" y="2828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32" name="Rectangle 12"/>
            <p:cNvSpPr>
              <a:spLocks noChangeArrowheads="1"/>
            </p:cNvSpPr>
            <p:nvPr/>
          </p:nvSpPr>
          <p:spPr bwMode="auto">
            <a:xfrm>
              <a:off x="3233" y="2786"/>
              <a:ext cx="352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24333" name="Rectangle 13"/>
            <p:cNvSpPr>
              <a:spLocks noChangeArrowheads="1"/>
            </p:cNvSpPr>
            <p:nvPr/>
          </p:nvSpPr>
          <p:spPr bwMode="auto">
            <a:xfrm>
              <a:off x="3324" y="1834"/>
              <a:ext cx="855" cy="400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he-IL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AAFC85-1DDF-4BF0-BBBD-155C3606F2AD}" type="slidenum">
              <a:rPr lang="he-IL" altLang="en-US"/>
              <a:pPr/>
              <a:t>21</a:t>
            </a:fld>
            <a:endParaRPr lang="en-US" alt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3" y="311408"/>
            <a:ext cx="7772400" cy="1143000"/>
          </a:xfrm>
        </p:spPr>
        <p:txBody>
          <a:bodyPr/>
          <a:lstStyle/>
          <a:p>
            <a:r>
              <a:rPr lang="en-US" altLang="he-IL" dirty="0"/>
              <a:t>Other Edges</a:t>
            </a:r>
            <a:endParaRPr lang="en-GB" dirty="0"/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26372" name="Rectangle 4" descr="White marble"/>
          <p:cNvSpPr>
            <a:spLocks noChangeArrowheads="1"/>
          </p:cNvSpPr>
          <p:nvPr/>
        </p:nvSpPr>
        <p:spPr bwMode="auto">
          <a:xfrm>
            <a:off x="1052512" y="4027487"/>
            <a:ext cx="6338888" cy="23733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3" name="Oval 5" descr="White marble"/>
          <p:cNvSpPr>
            <a:spLocks noChangeArrowheads="1"/>
          </p:cNvSpPr>
          <p:nvPr/>
        </p:nvSpPr>
        <p:spPr bwMode="auto">
          <a:xfrm>
            <a:off x="4648200" y="4657725"/>
            <a:ext cx="1100137" cy="989012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4" name="Rectangle 6" descr="Large grid"/>
          <p:cNvSpPr>
            <a:spLocks noChangeArrowheads="1"/>
          </p:cNvSpPr>
          <p:nvPr/>
        </p:nvSpPr>
        <p:spPr bwMode="auto">
          <a:xfrm>
            <a:off x="1028528" y="1665287"/>
            <a:ext cx="6338887" cy="2373313"/>
          </a:xfrm>
          <a:prstGeom prst="rect">
            <a:avLst/>
          </a:prstGeom>
          <a:pattFill prst="lgGrid">
            <a:fgClr>
              <a:srgbClr val="0066FF"/>
            </a:fgClr>
            <a:bgClr>
              <a:srgbClr val="FFFFFF"/>
            </a:bgClr>
          </a:patt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826375" name="Oval 7" descr="Small grid"/>
          <p:cNvSpPr>
            <a:spLocks noChangeArrowheads="1"/>
          </p:cNvSpPr>
          <p:nvPr/>
        </p:nvSpPr>
        <p:spPr bwMode="auto">
          <a:xfrm>
            <a:off x="4624215" y="2295525"/>
            <a:ext cx="1100138" cy="989012"/>
          </a:xfrm>
          <a:prstGeom prst="ellipse">
            <a:avLst/>
          </a:prstGeom>
          <a:pattFill prst="smGrid">
            <a:fgClr>
              <a:srgbClr val="0066FF"/>
            </a:fgClr>
            <a:bgClr>
              <a:srgbClr val="FFFFFF"/>
            </a:bgClr>
          </a:pattFill>
          <a:ln w="12700" cap="sq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" name="Rectangle 1"/>
          <p:cNvSpPr/>
          <p:nvPr/>
        </p:nvSpPr>
        <p:spPr>
          <a:xfrm>
            <a:off x="5583065" y="3465512"/>
            <a:ext cx="3103735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texture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392568" y="4775055"/>
            <a:ext cx="3121367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motion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1905000"/>
            <a:ext cx="2933816" cy="461665"/>
          </a:xfrm>
          <a:prstGeom prst="rect">
            <a:avLst/>
          </a:prstGeom>
          <a:solidFill>
            <a:schemeClr val="accent3"/>
          </a:solidFill>
        </p:spPr>
        <p:txBody>
          <a:bodyPr wrap="none">
            <a:spAutoFit/>
          </a:bodyPr>
          <a:lstStyle/>
          <a:p>
            <a:r>
              <a:rPr lang="en-US" altLang="he-IL" dirty="0"/>
              <a:t>Discontinuity in depth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3" grpId="0" animBg="1"/>
      <p:bldP spid="826375" grpId="0" animBg="1"/>
      <p:bldP spid="2" grpId="0" animBg="1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point: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Detection (location) </a:t>
            </a:r>
          </a:p>
          <a:p>
            <a:r>
              <a:rPr lang="en-US" dirty="0" smtClean="0"/>
              <a:t>Descriptor</a:t>
            </a:r>
          </a:p>
          <a:p>
            <a:r>
              <a:rPr lang="en-US" dirty="0" smtClean="0"/>
              <a:t>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6539" y="5423759"/>
            <a:ext cx="2380122" cy="65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485" y="5379418"/>
            <a:ext cx="2195512" cy="642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6156" y="3505200"/>
            <a:ext cx="5369844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02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E05620-40E7-4EED-AD93-BE67D3B640A6}" type="slidenum">
              <a:rPr lang="he-IL" altLang="en-US"/>
              <a:pPr/>
              <a:t>23</a:t>
            </a:fld>
            <a:endParaRPr lang="en-US" altLang="en-US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178800" cy="531495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dirty="0"/>
              <a:t>      A </a:t>
            </a:r>
            <a:r>
              <a:rPr lang="en-US" altLang="he-IL" dirty="0"/>
              <a:t>corner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      Maxima curvature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      </a:t>
            </a:r>
            <a:r>
              <a:rPr lang="en-US" altLang="he-IL" dirty="0" err="1"/>
              <a:t>Bitangent</a:t>
            </a:r>
            <a:r>
              <a:rPr lang="en-US" altLang="he-IL" dirty="0"/>
              <a:t> point</a:t>
            </a:r>
          </a:p>
          <a:p>
            <a:pPr>
              <a:buFont typeface="Wingdings" pitchFamily="2" charset="2"/>
              <a:buNone/>
            </a:pPr>
            <a:r>
              <a:rPr lang="en-US" altLang="he-IL" dirty="0"/>
              <a:t>      Inflection point</a:t>
            </a:r>
          </a:p>
        </p:txBody>
      </p:sp>
      <p:sp>
        <p:nvSpPr>
          <p:cNvPr id="762883" name="Freeform 3"/>
          <p:cNvSpPr>
            <a:spLocks/>
          </p:cNvSpPr>
          <p:nvPr/>
        </p:nvSpPr>
        <p:spPr bwMode="auto">
          <a:xfrm>
            <a:off x="4321175" y="3238500"/>
            <a:ext cx="3779838" cy="2232025"/>
          </a:xfrm>
          <a:custGeom>
            <a:avLst/>
            <a:gdLst/>
            <a:ahLst/>
            <a:cxnLst>
              <a:cxn ang="0">
                <a:pos x="742" y="34"/>
              </a:cxn>
              <a:cxn ang="0">
                <a:pos x="1510" y="34"/>
              </a:cxn>
              <a:cxn ang="0">
                <a:pos x="1222" y="418"/>
              </a:cxn>
              <a:cxn ang="0">
                <a:pos x="1830" y="438"/>
              </a:cxn>
              <a:cxn ang="0">
                <a:pos x="1975" y="370"/>
              </a:cxn>
              <a:cxn ang="0">
                <a:pos x="2033" y="332"/>
              </a:cxn>
              <a:cxn ang="0">
                <a:pos x="2091" y="312"/>
              </a:cxn>
              <a:cxn ang="0">
                <a:pos x="2120" y="303"/>
              </a:cxn>
              <a:cxn ang="0">
                <a:pos x="2294" y="312"/>
              </a:cxn>
              <a:cxn ang="0">
                <a:pos x="2352" y="351"/>
              </a:cxn>
              <a:cxn ang="0">
                <a:pos x="2371" y="380"/>
              </a:cxn>
              <a:cxn ang="0">
                <a:pos x="2255" y="516"/>
              </a:cxn>
              <a:cxn ang="0">
                <a:pos x="2168" y="545"/>
              </a:cxn>
              <a:cxn ang="0">
                <a:pos x="2139" y="554"/>
              </a:cxn>
              <a:cxn ang="0">
                <a:pos x="2091" y="593"/>
              </a:cxn>
              <a:cxn ang="0">
                <a:pos x="2052" y="680"/>
              </a:cxn>
              <a:cxn ang="0">
                <a:pos x="2071" y="912"/>
              </a:cxn>
              <a:cxn ang="0">
                <a:pos x="2246" y="1174"/>
              </a:cxn>
              <a:cxn ang="0">
                <a:pos x="2236" y="1329"/>
              </a:cxn>
              <a:cxn ang="0">
                <a:pos x="2168" y="1367"/>
              </a:cxn>
              <a:cxn ang="0">
                <a:pos x="2139" y="1387"/>
              </a:cxn>
              <a:cxn ang="0">
                <a:pos x="2052" y="1406"/>
              </a:cxn>
              <a:cxn ang="0">
                <a:pos x="1404" y="1396"/>
              </a:cxn>
              <a:cxn ang="0">
                <a:pos x="1133" y="1329"/>
              </a:cxn>
              <a:cxn ang="0">
                <a:pos x="1017" y="1280"/>
              </a:cxn>
              <a:cxn ang="0">
                <a:pos x="910" y="1183"/>
              </a:cxn>
              <a:cxn ang="0">
                <a:pos x="900" y="941"/>
              </a:cxn>
              <a:cxn ang="0">
                <a:pos x="891" y="748"/>
              </a:cxn>
              <a:cxn ang="0">
                <a:pos x="833" y="690"/>
              </a:cxn>
              <a:cxn ang="0">
                <a:pos x="794" y="670"/>
              </a:cxn>
              <a:cxn ang="0">
                <a:pos x="755" y="641"/>
              </a:cxn>
              <a:cxn ang="0">
                <a:pos x="658" y="612"/>
              </a:cxn>
              <a:cxn ang="0">
                <a:pos x="475" y="583"/>
              </a:cxn>
              <a:cxn ang="0">
                <a:pos x="339" y="525"/>
              </a:cxn>
              <a:cxn ang="0">
                <a:pos x="68" y="370"/>
              </a:cxn>
              <a:cxn ang="0">
                <a:pos x="204" y="3"/>
              </a:cxn>
              <a:cxn ang="0">
                <a:pos x="688" y="12"/>
              </a:cxn>
              <a:cxn ang="0">
                <a:pos x="717" y="80"/>
              </a:cxn>
              <a:cxn ang="0">
                <a:pos x="784" y="254"/>
              </a:cxn>
              <a:cxn ang="0">
                <a:pos x="968" y="177"/>
              </a:cxn>
              <a:cxn ang="0">
                <a:pos x="958" y="128"/>
              </a:cxn>
              <a:cxn ang="0">
                <a:pos x="742" y="34"/>
              </a:cxn>
            </a:cxnLst>
            <a:rect l="0" t="0" r="r" b="b"/>
            <a:pathLst>
              <a:path w="2381" h="1406">
                <a:moveTo>
                  <a:pt x="742" y="34"/>
                </a:moveTo>
                <a:lnTo>
                  <a:pt x="1510" y="34"/>
                </a:lnTo>
                <a:lnTo>
                  <a:pt x="1222" y="418"/>
                </a:lnTo>
                <a:cubicBezTo>
                  <a:pt x="1797" y="482"/>
                  <a:pt x="1494" y="463"/>
                  <a:pt x="1830" y="438"/>
                </a:cubicBezTo>
                <a:cubicBezTo>
                  <a:pt x="1878" y="421"/>
                  <a:pt x="1930" y="395"/>
                  <a:pt x="1975" y="370"/>
                </a:cubicBezTo>
                <a:cubicBezTo>
                  <a:pt x="1995" y="359"/>
                  <a:pt x="2011" y="340"/>
                  <a:pt x="2033" y="332"/>
                </a:cubicBezTo>
                <a:cubicBezTo>
                  <a:pt x="2052" y="325"/>
                  <a:pt x="2072" y="318"/>
                  <a:pt x="2091" y="312"/>
                </a:cubicBezTo>
                <a:cubicBezTo>
                  <a:pt x="2101" y="309"/>
                  <a:pt x="2120" y="303"/>
                  <a:pt x="2120" y="303"/>
                </a:cubicBezTo>
                <a:cubicBezTo>
                  <a:pt x="2178" y="306"/>
                  <a:pt x="2237" y="300"/>
                  <a:pt x="2294" y="312"/>
                </a:cubicBezTo>
                <a:cubicBezTo>
                  <a:pt x="2317" y="317"/>
                  <a:pt x="2352" y="351"/>
                  <a:pt x="2352" y="351"/>
                </a:cubicBezTo>
                <a:cubicBezTo>
                  <a:pt x="2358" y="361"/>
                  <a:pt x="2370" y="369"/>
                  <a:pt x="2371" y="380"/>
                </a:cubicBezTo>
                <a:cubicBezTo>
                  <a:pt x="2381" y="464"/>
                  <a:pt x="2310" y="479"/>
                  <a:pt x="2255" y="516"/>
                </a:cubicBezTo>
                <a:cubicBezTo>
                  <a:pt x="2230" y="533"/>
                  <a:pt x="2197" y="535"/>
                  <a:pt x="2168" y="545"/>
                </a:cubicBezTo>
                <a:cubicBezTo>
                  <a:pt x="2158" y="548"/>
                  <a:pt x="2139" y="554"/>
                  <a:pt x="2139" y="554"/>
                </a:cubicBezTo>
                <a:cubicBezTo>
                  <a:pt x="2125" y="569"/>
                  <a:pt x="2104" y="577"/>
                  <a:pt x="2091" y="593"/>
                </a:cubicBezTo>
                <a:cubicBezTo>
                  <a:pt x="2084" y="602"/>
                  <a:pt x="2057" y="666"/>
                  <a:pt x="2052" y="680"/>
                </a:cubicBezTo>
                <a:cubicBezTo>
                  <a:pt x="2056" y="757"/>
                  <a:pt x="2034" y="844"/>
                  <a:pt x="2071" y="912"/>
                </a:cubicBezTo>
                <a:cubicBezTo>
                  <a:pt x="2124" y="1007"/>
                  <a:pt x="2210" y="1068"/>
                  <a:pt x="2246" y="1174"/>
                </a:cubicBezTo>
                <a:cubicBezTo>
                  <a:pt x="2243" y="1226"/>
                  <a:pt x="2247" y="1278"/>
                  <a:pt x="2236" y="1329"/>
                </a:cubicBezTo>
                <a:cubicBezTo>
                  <a:pt x="2234" y="1337"/>
                  <a:pt x="2168" y="1367"/>
                  <a:pt x="2168" y="1367"/>
                </a:cubicBezTo>
                <a:cubicBezTo>
                  <a:pt x="2158" y="1373"/>
                  <a:pt x="2150" y="1383"/>
                  <a:pt x="2139" y="1387"/>
                </a:cubicBezTo>
                <a:cubicBezTo>
                  <a:pt x="2111" y="1396"/>
                  <a:pt x="2052" y="1406"/>
                  <a:pt x="2052" y="1406"/>
                </a:cubicBezTo>
                <a:cubicBezTo>
                  <a:pt x="1836" y="1403"/>
                  <a:pt x="1620" y="1402"/>
                  <a:pt x="1404" y="1396"/>
                </a:cubicBezTo>
                <a:cubicBezTo>
                  <a:pt x="1311" y="1393"/>
                  <a:pt x="1222" y="1350"/>
                  <a:pt x="1133" y="1329"/>
                </a:cubicBezTo>
                <a:cubicBezTo>
                  <a:pt x="1096" y="1303"/>
                  <a:pt x="1058" y="1301"/>
                  <a:pt x="1017" y="1280"/>
                </a:cubicBezTo>
                <a:cubicBezTo>
                  <a:pt x="970" y="1256"/>
                  <a:pt x="945" y="1219"/>
                  <a:pt x="910" y="1183"/>
                </a:cubicBezTo>
                <a:cubicBezTo>
                  <a:pt x="881" y="1099"/>
                  <a:pt x="895" y="1035"/>
                  <a:pt x="900" y="941"/>
                </a:cubicBezTo>
                <a:cubicBezTo>
                  <a:pt x="897" y="877"/>
                  <a:pt x="908" y="810"/>
                  <a:pt x="891" y="748"/>
                </a:cubicBezTo>
                <a:cubicBezTo>
                  <a:pt x="884" y="722"/>
                  <a:pt x="857" y="702"/>
                  <a:pt x="833" y="690"/>
                </a:cubicBezTo>
                <a:cubicBezTo>
                  <a:pt x="820" y="683"/>
                  <a:pt x="806" y="678"/>
                  <a:pt x="794" y="670"/>
                </a:cubicBezTo>
                <a:cubicBezTo>
                  <a:pt x="780" y="661"/>
                  <a:pt x="769" y="649"/>
                  <a:pt x="755" y="641"/>
                </a:cubicBezTo>
                <a:cubicBezTo>
                  <a:pt x="728" y="626"/>
                  <a:pt x="687" y="620"/>
                  <a:pt x="658" y="612"/>
                </a:cubicBezTo>
                <a:cubicBezTo>
                  <a:pt x="598" y="595"/>
                  <a:pt x="536" y="596"/>
                  <a:pt x="475" y="583"/>
                </a:cubicBezTo>
                <a:cubicBezTo>
                  <a:pt x="425" y="572"/>
                  <a:pt x="383" y="547"/>
                  <a:pt x="339" y="525"/>
                </a:cubicBezTo>
                <a:cubicBezTo>
                  <a:pt x="247" y="478"/>
                  <a:pt x="141" y="447"/>
                  <a:pt x="68" y="370"/>
                </a:cubicBezTo>
                <a:cubicBezTo>
                  <a:pt x="0" y="172"/>
                  <a:pt x="25" y="36"/>
                  <a:pt x="204" y="3"/>
                </a:cubicBezTo>
                <a:cubicBezTo>
                  <a:pt x="365" y="6"/>
                  <a:pt x="527" y="0"/>
                  <a:pt x="688" y="12"/>
                </a:cubicBezTo>
                <a:cubicBezTo>
                  <a:pt x="704" y="13"/>
                  <a:pt x="716" y="75"/>
                  <a:pt x="717" y="80"/>
                </a:cubicBezTo>
                <a:cubicBezTo>
                  <a:pt x="728" y="134"/>
                  <a:pt x="724" y="235"/>
                  <a:pt x="784" y="254"/>
                </a:cubicBezTo>
                <a:cubicBezTo>
                  <a:pt x="866" y="336"/>
                  <a:pt x="943" y="250"/>
                  <a:pt x="968" y="177"/>
                </a:cubicBezTo>
                <a:cubicBezTo>
                  <a:pt x="965" y="161"/>
                  <a:pt x="965" y="143"/>
                  <a:pt x="958" y="128"/>
                </a:cubicBezTo>
                <a:cubicBezTo>
                  <a:pt x="921" y="55"/>
                  <a:pt x="809" y="48"/>
                  <a:pt x="742" y="34"/>
                </a:cubicBezTo>
                <a:close/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4" name="Oval 4"/>
          <p:cNvSpPr>
            <a:spLocks noChangeArrowheads="1"/>
          </p:cNvSpPr>
          <p:nvPr/>
        </p:nvSpPr>
        <p:spPr bwMode="auto">
          <a:xfrm>
            <a:off x="6683375" y="3238500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5" name="Oval 5"/>
          <p:cNvSpPr>
            <a:spLocks noChangeArrowheads="1"/>
          </p:cNvSpPr>
          <p:nvPr/>
        </p:nvSpPr>
        <p:spPr bwMode="auto">
          <a:xfrm>
            <a:off x="6226175" y="3848100"/>
            <a:ext cx="152400" cy="1524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6" name="Oval 6"/>
          <p:cNvSpPr>
            <a:spLocks noChangeArrowheads="1"/>
          </p:cNvSpPr>
          <p:nvPr/>
        </p:nvSpPr>
        <p:spPr bwMode="auto">
          <a:xfrm>
            <a:off x="990600" y="1905000"/>
            <a:ext cx="228600" cy="2286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7" name="Oval 7"/>
          <p:cNvSpPr>
            <a:spLocks noChangeArrowheads="1"/>
          </p:cNvSpPr>
          <p:nvPr/>
        </p:nvSpPr>
        <p:spPr bwMode="auto">
          <a:xfrm>
            <a:off x="8054975" y="3848100"/>
            <a:ext cx="152400" cy="152400"/>
          </a:xfrm>
          <a:prstGeom prst="ellipse">
            <a:avLst/>
          </a:prstGeom>
          <a:solidFill>
            <a:srgbClr val="0066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8" name="Oval 8"/>
          <p:cNvSpPr>
            <a:spLocks noChangeArrowheads="1"/>
          </p:cNvSpPr>
          <p:nvPr/>
        </p:nvSpPr>
        <p:spPr bwMode="auto">
          <a:xfrm>
            <a:off x="7826375" y="5219700"/>
            <a:ext cx="152400" cy="152400"/>
          </a:xfrm>
          <a:prstGeom prst="ellipse">
            <a:avLst/>
          </a:prstGeom>
          <a:solidFill>
            <a:srgbClr val="0066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89" name="Oval 9"/>
          <p:cNvSpPr>
            <a:spLocks noChangeArrowheads="1"/>
          </p:cNvSpPr>
          <p:nvPr/>
        </p:nvSpPr>
        <p:spPr bwMode="auto">
          <a:xfrm>
            <a:off x="990600" y="2514600"/>
            <a:ext cx="152400" cy="152400"/>
          </a:xfrm>
          <a:prstGeom prst="ellipse">
            <a:avLst/>
          </a:prstGeom>
          <a:solidFill>
            <a:srgbClr val="0066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0" name="Line 10"/>
          <p:cNvSpPr>
            <a:spLocks noChangeShapeType="1"/>
          </p:cNvSpPr>
          <p:nvPr/>
        </p:nvSpPr>
        <p:spPr bwMode="auto">
          <a:xfrm>
            <a:off x="4016375" y="3390900"/>
            <a:ext cx="2438400" cy="2438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1" name="Oval 11"/>
          <p:cNvSpPr>
            <a:spLocks noChangeArrowheads="1"/>
          </p:cNvSpPr>
          <p:nvPr/>
        </p:nvSpPr>
        <p:spPr bwMode="auto">
          <a:xfrm>
            <a:off x="5692775" y="5067300"/>
            <a:ext cx="152400" cy="1524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2" name="Oval 12"/>
          <p:cNvSpPr>
            <a:spLocks noChangeArrowheads="1"/>
          </p:cNvSpPr>
          <p:nvPr/>
        </p:nvSpPr>
        <p:spPr bwMode="auto">
          <a:xfrm>
            <a:off x="990600" y="3048000"/>
            <a:ext cx="152400" cy="1524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3" name="Oval 13"/>
          <p:cNvSpPr>
            <a:spLocks noChangeArrowheads="1"/>
          </p:cNvSpPr>
          <p:nvPr/>
        </p:nvSpPr>
        <p:spPr bwMode="auto">
          <a:xfrm>
            <a:off x="4397375" y="3771900"/>
            <a:ext cx="152400" cy="152400"/>
          </a:xfrm>
          <a:prstGeom prst="ellipse">
            <a:avLst/>
          </a:prstGeom>
          <a:solidFill>
            <a:schemeClr val="accent2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4" name="Oval 14"/>
          <p:cNvSpPr>
            <a:spLocks noChangeArrowheads="1"/>
          </p:cNvSpPr>
          <p:nvPr/>
        </p:nvSpPr>
        <p:spPr bwMode="auto">
          <a:xfrm>
            <a:off x="8112125" y="2249488"/>
            <a:ext cx="152400" cy="152400"/>
          </a:xfrm>
          <a:prstGeom prst="ellipse">
            <a:avLst/>
          </a:prstGeom>
          <a:solidFill>
            <a:srgbClr val="0066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5" name="Freeform 15"/>
          <p:cNvSpPr>
            <a:spLocks/>
          </p:cNvSpPr>
          <p:nvPr/>
        </p:nvSpPr>
        <p:spPr bwMode="auto">
          <a:xfrm>
            <a:off x="7816850" y="1069975"/>
            <a:ext cx="762000" cy="3200400"/>
          </a:xfrm>
          <a:custGeom>
            <a:avLst/>
            <a:gdLst/>
            <a:ahLst/>
            <a:cxnLst>
              <a:cxn ang="0">
                <a:pos x="64" y="0"/>
              </a:cxn>
              <a:cxn ang="0">
                <a:pos x="64" y="624"/>
              </a:cxn>
              <a:cxn ang="0">
                <a:pos x="448" y="1008"/>
              </a:cxn>
              <a:cxn ang="0">
                <a:pos x="256" y="1776"/>
              </a:cxn>
              <a:cxn ang="0">
                <a:pos x="208" y="2016"/>
              </a:cxn>
            </a:cxnLst>
            <a:rect l="0" t="0" r="r" b="b"/>
            <a:pathLst>
              <a:path w="480" h="2016">
                <a:moveTo>
                  <a:pt x="64" y="0"/>
                </a:moveTo>
                <a:cubicBezTo>
                  <a:pt x="32" y="228"/>
                  <a:pt x="0" y="456"/>
                  <a:pt x="64" y="624"/>
                </a:cubicBezTo>
                <a:cubicBezTo>
                  <a:pt x="128" y="792"/>
                  <a:pt x="416" y="816"/>
                  <a:pt x="448" y="1008"/>
                </a:cubicBezTo>
                <a:cubicBezTo>
                  <a:pt x="480" y="1200"/>
                  <a:pt x="296" y="1608"/>
                  <a:pt x="256" y="1776"/>
                </a:cubicBezTo>
                <a:cubicBezTo>
                  <a:pt x="216" y="1944"/>
                  <a:pt x="216" y="1976"/>
                  <a:pt x="208" y="2016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6" name="Oval 16"/>
          <p:cNvSpPr>
            <a:spLocks noChangeArrowheads="1"/>
          </p:cNvSpPr>
          <p:nvPr/>
        </p:nvSpPr>
        <p:spPr bwMode="auto">
          <a:xfrm>
            <a:off x="990600" y="3657600"/>
            <a:ext cx="152400" cy="152400"/>
          </a:xfrm>
          <a:prstGeom prst="ellipse">
            <a:avLst/>
          </a:prstGeom>
          <a:solidFill>
            <a:srgbClr val="0066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2897" name="Rectangle 1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Point Features</a:t>
            </a:r>
          </a:p>
        </p:txBody>
      </p:sp>
    </p:spTree>
    <p:extLst>
      <p:ext uri="{BB962C8B-B14F-4D97-AF65-F5344CB8AC3E}">
        <p14:creationId xmlns:p14="http://schemas.microsoft.com/office/powerpoint/2010/main" val="1951348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1BCA41-721F-4EC0-A0A8-284CF13782A7}" type="slidenum">
              <a:rPr lang="he-IL" altLang="en-US"/>
              <a:pPr/>
              <a:t>24</a:t>
            </a:fld>
            <a:endParaRPr lang="en-US" altLang="en-US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64930" name="Rectangle 2"/>
          <p:cNvSpPr>
            <a:spLocks noChangeArrowheads="1"/>
          </p:cNvSpPr>
          <p:nvPr/>
        </p:nvSpPr>
        <p:spPr bwMode="auto">
          <a:xfrm>
            <a:off x="6324600" y="3352800"/>
            <a:ext cx="1066800" cy="990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Corners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764933" name="Oval 5"/>
          <p:cNvSpPr>
            <a:spLocks noChangeArrowheads="1"/>
          </p:cNvSpPr>
          <p:nvPr/>
        </p:nvSpPr>
        <p:spPr bwMode="auto">
          <a:xfrm>
            <a:off x="6096000" y="3124200"/>
            <a:ext cx="4572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4" name="AutoShape 6"/>
          <p:cNvSpPr>
            <a:spLocks noChangeArrowheads="1"/>
          </p:cNvSpPr>
          <p:nvPr/>
        </p:nvSpPr>
        <p:spPr bwMode="auto">
          <a:xfrm>
            <a:off x="3429000" y="2438400"/>
            <a:ext cx="1905000" cy="914400"/>
          </a:xfrm>
          <a:prstGeom prst="parallelogram">
            <a:avLst>
              <a:gd name="adj" fmla="val 5208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5" name="AutoShape 7"/>
          <p:cNvSpPr>
            <a:spLocks noChangeArrowheads="1"/>
          </p:cNvSpPr>
          <p:nvPr/>
        </p:nvSpPr>
        <p:spPr bwMode="auto">
          <a:xfrm>
            <a:off x="3505200" y="4038600"/>
            <a:ext cx="1981200" cy="1219200"/>
          </a:xfrm>
          <a:prstGeom prst="plus">
            <a:avLst>
              <a:gd name="adj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6" name="Freeform 8"/>
          <p:cNvSpPr>
            <a:spLocks/>
          </p:cNvSpPr>
          <p:nvPr/>
        </p:nvSpPr>
        <p:spPr bwMode="auto">
          <a:xfrm>
            <a:off x="1295400" y="1905000"/>
            <a:ext cx="1752600" cy="2743200"/>
          </a:xfrm>
          <a:custGeom>
            <a:avLst/>
            <a:gdLst/>
            <a:ahLst/>
            <a:cxnLst>
              <a:cxn ang="0">
                <a:pos x="0" y="1152"/>
              </a:cxn>
              <a:cxn ang="0">
                <a:pos x="144" y="1728"/>
              </a:cxn>
              <a:cxn ang="0">
                <a:pos x="624" y="1632"/>
              </a:cxn>
              <a:cxn ang="0">
                <a:pos x="336" y="1392"/>
              </a:cxn>
              <a:cxn ang="0">
                <a:pos x="1104" y="1344"/>
              </a:cxn>
              <a:cxn ang="0">
                <a:pos x="672" y="1152"/>
              </a:cxn>
              <a:cxn ang="0">
                <a:pos x="480" y="0"/>
              </a:cxn>
              <a:cxn ang="0">
                <a:pos x="0" y="1152"/>
              </a:cxn>
            </a:cxnLst>
            <a:rect l="0" t="0" r="r" b="b"/>
            <a:pathLst>
              <a:path w="1104" h="1728">
                <a:moveTo>
                  <a:pt x="0" y="1152"/>
                </a:moveTo>
                <a:lnTo>
                  <a:pt x="144" y="1728"/>
                </a:lnTo>
                <a:lnTo>
                  <a:pt x="624" y="1632"/>
                </a:lnTo>
                <a:lnTo>
                  <a:pt x="336" y="1392"/>
                </a:lnTo>
                <a:lnTo>
                  <a:pt x="1104" y="1344"/>
                </a:lnTo>
                <a:lnTo>
                  <a:pt x="672" y="1152"/>
                </a:lnTo>
                <a:lnTo>
                  <a:pt x="480" y="0"/>
                </a:lnTo>
                <a:lnTo>
                  <a:pt x="0" y="115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764937" name="Oval 9"/>
          <p:cNvSpPr>
            <a:spLocks noChangeArrowheads="1"/>
          </p:cNvSpPr>
          <p:nvPr/>
        </p:nvSpPr>
        <p:spPr bwMode="auto">
          <a:xfrm>
            <a:off x="1752600" y="1752600"/>
            <a:ext cx="4572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8" name="Oval 10"/>
          <p:cNvSpPr>
            <a:spLocks noChangeArrowheads="1"/>
          </p:cNvSpPr>
          <p:nvPr/>
        </p:nvSpPr>
        <p:spPr bwMode="auto">
          <a:xfrm>
            <a:off x="1600200" y="3962400"/>
            <a:ext cx="4572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39" name="Oval 11"/>
          <p:cNvSpPr>
            <a:spLocks noChangeArrowheads="1"/>
          </p:cNvSpPr>
          <p:nvPr/>
        </p:nvSpPr>
        <p:spPr bwMode="auto">
          <a:xfrm>
            <a:off x="5105400" y="2286000"/>
            <a:ext cx="4572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4940" name="Oval 12"/>
          <p:cNvSpPr>
            <a:spLocks noChangeArrowheads="1"/>
          </p:cNvSpPr>
          <p:nvPr/>
        </p:nvSpPr>
        <p:spPr bwMode="auto">
          <a:xfrm>
            <a:off x="4953000" y="4191000"/>
            <a:ext cx="457200" cy="3810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6970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 smtClean="0">
                <a:ea typeface="Cambria Math" panose="02040503050406030204" pitchFamily="18" charset="0"/>
              </a:rPr>
              <a:t>Shift correlation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ea typeface="Cambria Math" panose="02040503050406030204" pitchFamily="18" charset="0"/>
              </a:rPr>
              <a:t>No texture</a:t>
            </a:r>
          </a:p>
          <a:p>
            <a:pPr lvl="1"/>
            <a:r>
              <a:rPr lang="en-US" b="0" dirty="0" smtClean="0">
                <a:solidFill>
                  <a:srgbClr val="006600"/>
                </a:solidFill>
                <a:ea typeface="Cambria Math" panose="02040503050406030204" pitchFamily="18" charset="0"/>
              </a:rPr>
              <a:t>Edge</a:t>
            </a:r>
          </a:p>
          <a:p>
            <a:pPr lvl="1"/>
            <a:r>
              <a:rPr lang="en-US" dirty="0" smtClean="0">
                <a:ea typeface="Cambria Math" panose="02040503050406030204" pitchFamily="18" charset="0"/>
              </a:rPr>
              <a:t>“</a:t>
            </a:r>
            <a:r>
              <a:rPr lang="en-US" dirty="0" smtClean="0">
                <a:solidFill>
                  <a:srgbClr val="990099"/>
                </a:solidFill>
                <a:ea typeface="Cambria Math" panose="02040503050406030204" pitchFamily="18" charset="0"/>
              </a:rPr>
              <a:t>corner</a:t>
            </a:r>
            <a:r>
              <a:rPr lang="en-US" dirty="0" smtClean="0">
                <a:ea typeface="Cambria Math" panose="02040503050406030204" pitchFamily="18" charset="0"/>
              </a:rPr>
              <a:t>”</a:t>
            </a:r>
            <a:r>
              <a:rPr lang="en-US" b="0" dirty="0" smtClean="0"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2514600"/>
            <a:ext cx="4505325" cy="31578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8448675" y="4648200"/>
            <a:ext cx="228600" cy="228600"/>
          </a:xfrm>
          <a:prstGeom prst="rect">
            <a:avLst/>
          </a:prstGeom>
          <a:noFill/>
          <a:ln w="3810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839075" y="3505825"/>
            <a:ext cx="228600" cy="228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34375" y="4533900"/>
            <a:ext cx="228600" cy="228600"/>
          </a:xfrm>
          <a:prstGeom prst="rect">
            <a:avLst/>
          </a:prstGeom>
          <a:noFill/>
          <a:ln w="3810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238875" y="3581400"/>
            <a:ext cx="228600" cy="267325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2311400" y="5334000"/>
            <a:ext cx="1981200" cy="1219200"/>
          </a:xfrm>
          <a:prstGeom prst="plus">
            <a:avLst>
              <a:gd name="adj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689548" y="4553887"/>
            <a:ext cx="1422400" cy="1828800"/>
          </a:xfrm>
          <a:custGeom>
            <a:avLst/>
            <a:gdLst/>
            <a:ahLst/>
            <a:cxnLst>
              <a:cxn ang="0">
                <a:pos x="0" y="1152"/>
              </a:cxn>
              <a:cxn ang="0">
                <a:pos x="144" y="1728"/>
              </a:cxn>
              <a:cxn ang="0">
                <a:pos x="624" y="1632"/>
              </a:cxn>
              <a:cxn ang="0">
                <a:pos x="336" y="1392"/>
              </a:cxn>
              <a:cxn ang="0">
                <a:pos x="1104" y="1344"/>
              </a:cxn>
              <a:cxn ang="0">
                <a:pos x="672" y="1152"/>
              </a:cxn>
              <a:cxn ang="0">
                <a:pos x="480" y="0"/>
              </a:cxn>
              <a:cxn ang="0">
                <a:pos x="0" y="1152"/>
              </a:cxn>
            </a:cxnLst>
            <a:rect l="0" t="0" r="r" b="b"/>
            <a:pathLst>
              <a:path w="1104" h="1728">
                <a:moveTo>
                  <a:pt x="0" y="1152"/>
                </a:moveTo>
                <a:lnTo>
                  <a:pt x="144" y="1728"/>
                </a:lnTo>
                <a:lnTo>
                  <a:pt x="624" y="1632"/>
                </a:lnTo>
                <a:lnTo>
                  <a:pt x="336" y="1392"/>
                </a:lnTo>
                <a:lnTo>
                  <a:pt x="1104" y="1344"/>
                </a:lnTo>
                <a:lnTo>
                  <a:pt x="672" y="1152"/>
                </a:lnTo>
                <a:lnTo>
                  <a:pt x="480" y="0"/>
                </a:lnTo>
                <a:lnTo>
                  <a:pt x="0" y="1152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1025057" y="4503139"/>
            <a:ext cx="457200" cy="381000"/>
          </a:xfrm>
          <a:prstGeom prst="ellips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8" name="Oval 10"/>
          <p:cNvSpPr>
            <a:spLocks noChangeArrowheads="1"/>
          </p:cNvSpPr>
          <p:nvPr/>
        </p:nvSpPr>
        <p:spPr bwMode="auto">
          <a:xfrm>
            <a:off x="491657" y="5530902"/>
            <a:ext cx="457200" cy="381000"/>
          </a:xfrm>
          <a:prstGeom prst="ellips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9" name="Oval 11"/>
          <p:cNvSpPr>
            <a:spLocks noChangeArrowheads="1"/>
          </p:cNvSpPr>
          <p:nvPr/>
        </p:nvSpPr>
        <p:spPr bwMode="auto">
          <a:xfrm>
            <a:off x="2397125" y="5134912"/>
            <a:ext cx="457200" cy="381000"/>
          </a:xfrm>
          <a:prstGeom prst="ellips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0" name="Oval 12"/>
          <p:cNvSpPr>
            <a:spLocks noChangeArrowheads="1"/>
          </p:cNvSpPr>
          <p:nvPr/>
        </p:nvSpPr>
        <p:spPr bwMode="auto">
          <a:xfrm>
            <a:off x="3793657" y="5435652"/>
            <a:ext cx="457200" cy="381000"/>
          </a:xfrm>
          <a:prstGeom prst="ellips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1" name="Oval 9"/>
          <p:cNvSpPr>
            <a:spLocks noChangeArrowheads="1"/>
          </p:cNvSpPr>
          <p:nvPr/>
        </p:nvSpPr>
        <p:spPr bwMode="auto">
          <a:xfrm>
            <a:off x="2994311" y="5143500"/>
            <a:ext cx="457200" cy="381000"/>
          </a:xfrm>
          <a:prstGeom prst="ellipse">
            <a:avLst/>
          </a:prstGeom>
          <a:noFill/>
          <a:ln w="38100">
            <a:solidFill>
              <a:srgbClr val="33CC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2859347" y="5668870"/>
            <a:ext cx="4572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682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19 0.00231 L 0.01719 0.00254 C 0.02031 2.22222E-6 0.02413 -0.0007 0.02622 -0.0044 C 0.02743 -0.00648 0.02587 -0.00949 0.02552 -0.01204 C 0.025 -0.01482 0.02396 -0.01945 0.02222 -0.02176 C 0.02153 -0.02269 0.02049 -0.02315 0.01979 -0.02408 C 0.01511 -0.03334 0.02136 -0.02222 0.01563 -0.02824 C 0.01146 -0.03287 0.01684 -0.03079 0.01146 -0.0338 C 0.01042 -0.03449 0.00938 -0.03449 0.00834 -0.03496 C 0.00747 -0.03519 0.0066 -0.03565 0.00573 -0.03588 C 0.00365 -0.03681 0.00139 -0.03727 -0.00069 -0.0382 L -0.00816 -0.04144 L -0.01059 -0.04259 L -0.01302 -0.04352 C -0.01406 -0.04329 -0.01528 -0.04329 -0.01632 -0.04259 C -0.01701 -0.04213 -0.01736 -0.04097 -0.01788 -0.04028 C -0.01875 -0.03982 -0.01962 -0.03959 -0.02048 -0.03935 C -0.02066 -0.0382 -0.02083 -0.03704 -0.02118 -0.03588 C -0.02239 -0.03357 -0.02344 -0.03357 -0.02535 -0.03264 C -0.02726 -0.02894 -0.0276 -0.02917 -0.02778 -0.02408 C -0.02951 0.01203 -0.02708 -0.00602 -0.02934 0.00995 C -0.02934 0.01088 -0.02864 0.02384 -0.02691 0.02523 C -0.02621 0.02592 -0.02535 0.02685 -0.02448 0.02731 C -0.02291 0.02824 -0.01962 0.02963 -0.01962 0.02986 C -0.01337 0.0287 -0.00694 0.0287 -0.00069 0.02731 C 0.00122 0.02685 0.00087 0.02315 0.00174 0.02176 C 0.0033 0.01921 0.00469 0.01991 0.0066 0.01852 C 0.0125 0.01458 0.00434 0.01736 0.01476 0.01528 C 0.01649 0.01458 0.01858 0.01481 0.01979 0.01319 C 0.02031 0.0125 0.02066 0.01134 0.02136 0.01088 C 0.02292 0.00995 0.02622 0.00879 0.02622 0.00903 C 0.02865 0.00555 0.02795 0.00764 0.02795 0.00231 L 0.02795 0.00254 " pathEditMode="relative" rAng="0" ptsTypes="AAAAAAAAAAAAAAAAAAAAAAAAAAAA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1 0.02546 L -0.00121 0.02569 C 0.00191 0.02708 0.00504 0.0287 0.00781 0.03078 C 0.00886 0.03148 0.00938 0.0331 0.01024 0.03402 C 0.01111 0.03495 0.01198 0.03541 0.01285 0.03634 C 0.01337 0.0368 0.01372 0.03796 0.01441 0.03842 C 0.01511 0.03912 0.01597 0.03912 0.01684 0.03958 C 0.01858 0.03912 0.02014 0.03889 0.0217 0.03842 C 0.02257 0.03819 0.02379 0.03819 0.02431 0.03727 C 0.02518 0.03541 0.025 0.03264 0.02587 0.03078 L 0.02743 0.02754 C 0.02778 0.02639 0.02813 0.02546 0.0283 0.0243 C 0.02865 0.02291 0.02882 0.02129 0.02917 0.0199 C 0.02969 0.01759 0.03073 0.01342 0.03073 0.01365 C 0.0316 -0.00625 0.0316 0.00092 0.0316 -0.00857 L 0.00538 0.04074 L -0.01666 0.0243 L -0.03055 0.00463 L -0.00121 -0.00741 L 0.01771 -0.02361 L 0.03334 -0.00186 L 0.03334 -0.00162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Shift 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𝑁𝑒𝑖𝑔h𝑏</m:t>
                    </m:r>
                    <m:d>
                      <m:d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 smtClean="0"/>
                  <a:t>be a patch around a pixel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>
                    <a:ea typeface="Cambria Math" panose="02040503050406030204" pitchFamily="18" charset="0"/>
                  </a:rPr>
                  <a:t>Let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/>
                  <a:t>be a shift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by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Correlation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𝑁𝑒𝑖𝑔h𝑏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𝑑𝑥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𝑑𝑦</m:t>
                                      </m:r>
                                    </m:e>
                                  </m:d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18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49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Taylor Series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he-IL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he-IL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he-IL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he-IL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</m:t>
                    </m:r>
                    <m:r>
                      <a:rPr lang="en-US" sz="2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 smtClean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…</a:t>
                </a:r>
                <a:endParaRPr lang="en-US" sz="2000" dirty="0">
                  <a:solidFill>
                    <a:srgbClr val="0066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Shift Correlation</a:t>
                </a:r>
                <a:endParaRPr lang="en-US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lang="en-US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𝑁𝑒𝑖𝑔h𝑏</m:t>
                        </m:r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𝑑𝑥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𝑑𝑦</m:t>
                                    </m:r>
                                  </m:e>
                                </m:d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i="1" dirty="0" smtClean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en-US" sz="1800" i="1" dirty="0" smtClean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1800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8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𝑁𝑒𝑖𝑔h𝑏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e-IL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he-IL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he-IL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num>
                                    <m:den>
                                      <m:r>
                                        <a:rPr lang="he-IL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𝑑𝑦</m:t>
                                  </m:r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solidFill>
                            <a:srgbClr val="0066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     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𝑁𝑒𝑖𝑔h𝑏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8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9" t="-1898" b="-61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4343400" y="5105400"/>
            <a:ext cx="76200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5166375" y="5105400"/>
            <a:ext cx="91425" cy="762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3657600" y="586740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57600" y="5867400"/>
                <a:ext cx="304800" cy="338554"/>
              </a:xfrm>
              <a:prstGeom prst="rect">
                <a:avLst/>
              </a:prstGeom>
              <a:blipFill rotWithShape="1">
                <a:blip r:embed="rId3"/>
                <a:stretch>
                  <a:fillRect r="-104000" b="-1090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 flipH="1">
                <a:off x="3505200" y="4593771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05200" y="4593771"/>
                <a:ext cx="304800" cy="338554"/>
              </a:xfrm>
              <a:prstGeom prst="rect">
                <a:avLst/>
              </a:prstGeom>
              <a:blipFill rotWithShape="1">
                <a:blip r:embed="rId4"/>
                <a:stretch>
                  <a:fillRect r="-104000" b="-1272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flipH="1">
                <a:off x="4419600" y="3745341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9600" y="3745341"/>
                <a:ext cx="304800" cy="338554"/>
              </a:xfrm>
              <a:prstGeom prst="rect">
                <a:avLst/>
              </a:prstGeom>
              <a:blipFill rotWithShape="0">
                <a:blip r:embed="rId8"/>
                <a:stretch>
                  <a:fillRect r="-104000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7696200" y="2590800"/>
            <a:ext cx="762000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7848600" y="2590800"/>
            <a:ext cx="609600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54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Shift correlation (cont.)</a:t>
                </a:r>
                <a:endParaRPr lang="en-US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1800" i="1" dirty="0" smtClean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sz="1800" i="1" dirty="0" smtClean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16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)≈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𝑁𝑒𝑖𝑔h𝑏</m:t>
                          </m:r>
                          <m: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  <m:r>
                                    <a:rPr lang="en-US" sz="16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i="1" dirty="0" smtClean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800" b="0" dirty="0" smtClean="0">
                  <a:solidFill>
                    <a:srgbClr val="0066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Auto correlation matrix:</a:t>
                </a:r>
              </a:p>
              <a:p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𝑁𝑒𝑖𝑔h𝑏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),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 </m:t>
                        </m:r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/>
                </a:r>
                <a:br>
                  <a:rPr lang="en-US" dirty="0" smtClean="0">
                    <a:ea typeface="Cambria Math" panose="02040503050406030204" pitchFamily="18" charset="0"/>
                  </a:rPr>
                </a:b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2044" b="-45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959250"/>
              </p:ext>
            </p:extLst>
          </p:nvPr>
        </p:nvGraphicFramePr>
        <p:xfrm>
          <a:off x="5448431" y="4267200"/>
          <a:ext cx="2857369" cy="798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8" name="משוואה" r:id="rId4" imgW="2730240" imgH="761760" progId="Equation.3">
                  <p:embed/>
                </p:oleObj>
              </mc:Choice>
              <mc:Fallback>
                <p:oleObj name="משוואה" r:id="rId4" imgW="273024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431" y="4267200"/>
                        <a:ext cx="2857369" cy="7983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 flipH="1">
                <a:off x="4038600" y="297180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1600" dirty="0" smtClean="0"/>
                  <a:t>  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38600" y="2971800"/>
                <a:ext cx="304800" cy="338554"/>
              </a:xfrm>
              <a:prstGeom prst="rect">
                <a:avLst/>
              </a:prstGeom>
              <a:blipFill rotWithShape="0">
                <a:blip r:embed="rId6"/>
                <a:stretch>
                  <a:fillRect r="-68000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F3C6AE-B940-438F-9DFB-29BCAB366576}" type="slidenum">
              <a:rPr lang="he-IL" altLang="en-US"/>
              <a:pPr/>
              <a:t>29</a:t>
            </a:fld>
            <a:endParaRPr lang="en-US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20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006600"/>
                    </a:solidFill>
                  </a:rPr>
                  <a:t>C</a:t>
                </a:r>
                <a:r>
                  <a:rPr lang="en-US" dirty="0" smtClean="0"/>
                  <a:t> </a:t>
                </a:r>
                <a:r>
                  <a:rPr lang="en-US" dirty="0"/>
                  <a:t>is a symmetric matrix and therefore similar to a diagonal </a:t>
                </a:r>
                <a:r>
                  <a:rPr lang="en-US" dirty="0" smtClean="0"/>
                  <a:t>matrix:</a:t>
                </a:r>
                <a:br>
                  <a:rPr lang="en-US" dirty="0" smtClean="0"/>
                </a:br>
                <a:r>
                  <a:rPr lang="en-US" sz="2400" dirty="0" smtClean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dirty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dirty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6600"/>
                            </a:solidFill>
                          </a:rPr>
                          <m:t> </m:t>
                        </m:r>
                      </m:e>
                    </m:d>
                  </m:oMath>
                </a14:m>
                <a:endParaRPr lang="en-US" sz="2400" dirty="0" smtClean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/>
                  <a:t> are the eigenvalues of </a:t>
                </a:r>
                <a:r>
                  <a:rPr lang="en-US" sz="2800" dirty="0" smtClean="0">
                    <a:solidFill>
                      <a:srgbClr val="006600"/>
                    </a:solidFill>
                  </a:rPr>
                  <a:t>C(q)</a:t>
                </a:r>
              </a:p>
              <a:p>
                <a:endParaRPr lang="en-US" dirty="0">
                  <a:solidFill>
                    <a:srgbClr val="0066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72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639" t="-7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8"/>
          <p:cNvGraphicFramePr>
            <a:graphicFrameLocks noChangeAspect="1"/>
          </p:cNvGraphicFramePr>
          <p:nvPr>
            <p:extLst/>
          </p:nvPr>
        </p:nvGraphicFramePr>
        <p:xfrm>
          <a:off x="1066800" y="1981200"/>
          <a:ext cx="3635375" cy="101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13" name="משוואה" r:id="rId5" imgW="2730240" imgH="761760" progId="Equation.3">
                  <p:embed/>
                </p:oleObj>
              </mc:Choice>
              <mc:Fallback>
                <p:oleObj name="משוואה" r:id="rId5" imgW="273024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3635375" cy="10157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410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Class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Deal with image noise: smoothing</a:t>
                </a:r>
                <a:endParaRPr lang="en-US" dirty="0"/>
              </a:p>
              <a:p>
                <a:r>
                  <a:rPr lang="en-US" dirty="0" smtClean="0"/>
                  <a:t>Sobel edge detector</a:t>
                </a:r>
              </a:p>
              <a:p>
                <a:pPr lvl="1"/>
                <a:r>
                  <a:rPr lang="en-US" dirty="0" smtClean="0"/>
                  <a:t>Convolution</a:t>
                </a:r>
              </a:p>
              <a:p>
                <a:pPr lvl="1"/>
                <a:r>
                  <a:rPr lang="en-US" dirty="0" smtClean="0"/>
                  <a:t>Image derivatives: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𝑦𝑠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 smtClean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006600"/>
                  </a:solidFill>
                </a:endParaRPr>
              </a:p>
              <a:p>
                <a:pPr lvl="1"/>
                <a:r>
                  <a:rPr lang="en-US" dirty="0" smtClean="0"/>
                  <a:t>Problems: “broken” and “fat” edges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621108"/>
              </p:ext>
            </p:extLst>
          </p:nvPr>
        </p:nvGraphicFramePr>
        <p:xfrm>
          <a:off x="5486400" y="2743200"/>
          <a:ext cx="2552700" cy="920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26" name="משוואה" r:id="rId4" imgW="2336760" imgH="711000" progId="Equation.3">
                  <p:embed/>
                </p:oleObj>
              </mc:Choice>
              <mc:Fallback>
                <p:oleObj name="משוואה" r:id="rId4" imgW="2336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2743200"/>
                        <a:ext cx="2552700" cy="9207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 w="952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4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A5B3BD-4A41-447D-905B-CB9BD4619F02}" type="slidenum">
              <a:rPr lang="he-IL" altLang="en-US"/>
              <a:pPr/>
              <a:t>30</a:t>
            </a:fld>
            <a:endParaRPr lang="en-US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800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upright Corner</a:t>
                </a:r>
              </a:p>
              <a:p>
                <a:pPr lvl="1"/>
                <a:r>
                  <a:rPr lang="en-US" dirty="0" smtClean="0"/>
                  <a:t>Horizontal </a:t>
                </a:r>
                <a:r>
                  <a:rPr lang="en-US" dirty="0"/>
                  <a:t>edge</a:t>
                </a:r>
                <a:r>
                  <a:rPr lang="en-US" dirty="0" smtClean="0"/>
                  <a:t>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&amp;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6600"/>
                    </a:solidFill>
                  </a:rPr>
                  <a:t>&gt;0 </a:t>
                </a:r>
              </a:p>
              <a:p>
                <a:pPr lvl="1"/>
                <a:r>
                  <a:rPr lang="en-US" dirty="0"/>
                  <a:t>Vertical edge: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&amp;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n-US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6600"/>
                    </a:solidFill>
                  </a:rPr>
                  <a:t> = 0</a:t>
                </a:r>
              </a:p>
              <a:p>
                <a:pPr lvl="1"/>
                <a:r>
                  <a:rPr lang="en-US" dirty="0" smtClean="0"/>
                  <a:t>Vertical or horizontal edge, or in a </a:t>
                </a:r>
                <a:br>
                  <a:rPr lang="en-US" dirty="0" smtClean="0"/>
                </a:br>
                <a:r>
                  <a:rPr lang="en-US" dirty="0" smtClean="0"/>
                  <a:t>constant region: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0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/>
                    </m:sSubSup>
                    <m:d>
                      <m:d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sz="2000" b="0" i="0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 smtClean="0">
                  <a:solidFill>
                    <a:srgbClr val="006600"/>
                  </a:solidFill>
                </a:endParaRPr>
              </a:p>
              <a:p>
                <a:pPr lvl="1"/>
                <a:r>
                  <a:rPr lang="en-US" dirty="0"/>
                  <a:t>Corner: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bSup>
                      <m:sSubSupPr>
                        <m:ctrl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  <m:sup>
                        <m:r>
                          <a:rPr lang="en-US" sz="20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000" i="1" dirty="0" smtClean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&gt; </a:t>
                </a:r>
                <a:r>
                  <a:rPr lang="en-US" sz="20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0 </a:t>
                </a:r>
              </a:p>
              <a:p>
                <a:endParaRPr lang="en-US" dirty="0"/>
              </a:p>
              <a:p>
                <a:endParaRPr lang="en-US" sz="24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680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4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8004" name="Rectangle 4"/>
          <p:cNvSpPr>
            <a:spLocks noChangeArrowheads="1"/>
          </p:cNvSpPr>
          <p:nvPr/>
        </p:nvSpPr>
        <p:spPr bwMode="auto">
          <a:xfrm>
            <a:off x="7280691" y="3124200"/>
            <a:ext cx="17526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768005" name="Rectangle 5"/>
          <p:cNvSpPr>
            <a:spLocks noChangeArrowheads="1"/>
          </p:cNvSpPr>
          <p:nvPr/>
        </p:nvSpPr>
        <p:spPr bwMode="auto">
          <a:xfrm>
            <a:off x="6858000" y="2819400"/>
            <a:ext cx="2286000" cy="207105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6463505" y="2710665"/>
            <a:ext cx="1308895" cy="3687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endCxn id="768004" idx="1"/>
          </p:cNvCxnSpPr>
          <p:nvPr/>
        </p:nvCxnSpPr>
        <p:spPr bwMode="auto">
          <a:xfrm>
            <a:off x="6781800" y="3516963"/>
            <a:ext cx="498891" cy="1406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5029200" y="4191000"/>
            <a:ext cx="2209800" cy="5588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99889"/>
              </p:ext>
            </p:extLst>
          </p:nvPr>
        </p:nvGraphicFramePr>
        <p:xfrm>
          <a:off x="1155951" y="4896823"/>
          <a:ext cx="5702049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36" name="משוואה" r:id="rId5" imgW="4698720" imgH="1231560" progId="Equation.3">
                  <p:embed/>
                </p:oleObj>
              </mc:Choice>
              <mc:Fallback>
                <p:oleObj name="משוואה" r:id="rId5" imgW="4698720" imgH="1231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951" y="4896823"/>
                        <a:ext cx="5702049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408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85A729E-3B22-4039-A4E2-F3C2B8802233}" type="slidenum">
              <a:rPr lang="he-IL" altLang="en-US"/>
              <a:pPr/>
              <a:t>31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1143000"/>
          </a:xfrm>
        </p:spPr>
        <p:txBody>
          <a:bodyPr/>
          <a:lstStyle/>
          <a:p>
            <a:r>
              <a:rPr lang="en-US" dirty="0"/>
              <a:t>Edge </a:t>
            </a:r>
            <a:r>
              <a:rPr lang="en-US" dirty="0" smtClean="0"/>
              <a:t>Direction &amp; Strength</a:t>
            </a:r>
            <a:endParaRPr lang="en-GB" dirty="0"/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0"/>
            <a:ext cx="8178800" cy="4171950"/>
          </a:xfrm>
        </p:spPr>
        <p:txBody>
          <a:bodyPr/>
          <a:lstStyle/>
          <a:p>
            <a:r>
              <a:rPr lang="en-US" dirty="0"/>
              <a:t>The eigenvectors encode the edge </a:t>
            </a:r>
            <a:r>
              <a:rPr lang="en-US" dirty="0" smtClean="0"/>
              <a:t>direction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eigenvalues</a:t>
            </a:r>
            <a:r>
              <a:rPr lang="en-US" dirty="0"/>
              <a:t> encode the edge </a:t>
            </a:r>
            <a:r>
              <a:rPr lang="en-US" dirty="0" smtClean="0"/>
              <a:t>strength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6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9C8479-C33B-478E-B3F4-1CB6F8B01876}" type="slidenum">
              <a:rPr lang="he-IL" altLang="en-US"/>
              <a:pPr/>
              <a:t>32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Harris Corner Detector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619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each image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Compute </a:t>
                </a:r>
                <a:r>
                  <a:rPr lang="en-US" dirty="0">
                    <a:solidFill>
                      <a:srgbClr val="006600"/>
                    </a:solidFill>
                  </a:rPr>
                  <a:t>I</a:t>
                </a:r>
                <a:r>
                  <a:rPr lang="en-US" baseline="-25000" dirty="0">
                    <a:solidFill>
                      <a:srgbClr val="00660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 smtClean="0">
                    <a:solidFill>
                      <a:srgbClr val="006600"/>
                    </a:solidFill>
                  </a:rPr>
                  <a:t>I</a:t>
                </a:r>
                <a:r>
                  <a:rPr lang="en-US" baseline="-25000" dirty="0" err="1" smtClean="0">
                    <a:solidFill>
                      <a:srgbClr val="006600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90000"/>
                  </a:lnSpc>
                </a:pPr>
                <a:r>
                  <a:rPr lang="en-US" dirty="0" smtClean="0"/>
                  <a:t>For each image point compute: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006600"/>
                    </a:solidFill>
                  </a:rPr>
                  <a:t>C(q) </a:t>
                </a:r>
                <a:r>
                  <a:rPr lang="en-US" dirty="0" smtClean="0"/>
                  <a:t>(based on its  neighborhood)</a:t>
                </a:r>
                <a:endParaRPr lang="en-US" dirty="0"/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 Compute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ym typeface="Symbol" pitchFamily="18" charset="2"/>
                  </a:rPr>
                  <a:t> (the smallest </a:t>
                </a:r>
                <a:r>
                  <a:rPr lang="en-US" dirty="0" smtClean="0">
                    <a:sym typeface="Symbol" pitchFamily="18" charset="2"/>
                  </a:rPr>
                  <a:t>eigenvalue of </a:t>
                </a:r>
                <a:r>
                  <a:rPr lang="en-US" dirty="0">
                    <a:solidFill>
                      <a:srgbClr val="006600"/>
                    </a:solidFill>
                  </a:rPr>
                  <a:t>C(q)</a:t>
                </a:r>
                <a:r>
                  <a:rPr lang="en-US" dirty="0" smtClean="0">
                    <a:sym typeface="Symbol" pitchFamily="18" charset="2"/>
                  </a:rPr>
                  <a:t>)</a:t>
                </a:r>
                <a:endParaRPr lang="en-US" dirty="0">
                  <a:sym typeface="Symbol" pitchFamily="18" charset="2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dirty="0">
                    <a:sym typeface="Symbol" pitchFamily="18" charset="2"/>
                  </a:rPr>
                  <a:t> If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 &gt; t</a:t>
                </a:r>
                <a:r>
                  <a:rPr lang="en-US" dirty="0">
                    <a:sym typeface="Symbol" pitchFamily="18" charset="2"/>
                  </a:rPr>
                  <a:t>, save the coordinates in a list </a:t>
                </a:r>
                <a:r>
                  <a:rPr lang="en-US" dirty="0" smtClean="0">
                    <a:solidFill>
                      <a:srgbClr val="006600"/>
                    </a:solidFill>
                    <a:sym typeface="Symbol" pitchFamily="18" charset="2"/>
                  </a:rPr>
                  <a:t>L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Sort </a:t>
                </a:r>
                <a:r>
                  <a:rPr lang="en-US" dirty="0">
                    <a:solidFill>
                      <a:srgbClr val="006600"/>
                    </a:solidFill>
                  </a:rPr>
                  <a:t>L</a:t>
                </a:r>
                <a:r>
                  <a:rPr lang="en-US" dirty="0"/>
                  <a:t> by 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R (or by </a:t>
                </a:r>
                <a:r>
                  <a:rPr lang="en-US" baseline="-25000" dirty="0">
                    <a:solidFill>
                      <a:srgbClr val="006600"/>
                    </a:solidFill>
                    <a:sym typeface="Symbol" pitchFamily="18" charset="2"/>
                  </a:rPr>
                  <a:t>2</a:t>
                </a:r>
                <a:r>
                  <a:rPr lang="en-US" dirty="0">
                    <a:solidFill>
                      <a:srgbClr val="006600"/>
                    </a:solidFill>
                    <a:sym typeface="Symbol" pitchFamily="18" charset="2"/>
                  </a:rPr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>
                    <a:sym typeface="Symbol" pitchFamily="18" charset="2"/>
                  </a:rPr>
                  <a:t> Choose only one point in each neighborhood</a:t>
                </a: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>
                  <a:sym typeface="Symbol" pitchFamily="18" charset="2"/>
                </a:endParaRPr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  <a:p>
                <a:pPr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76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639" t="-3212" r="-1118" b="-115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247774" y="3867150"/>
            <a:ext cx="7286625" cy="542925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dirty="0"/>
              <a:t>Compute d</a:t>
            </a:r>
            <a:r>
              <a:rPr lang="en-US" dirty="0" smtClean="0"/>
              <a:t>= 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</a:t>
            </a:r>
            <a:r>
              <a:rPr kumimoji="1" lang="en-US" baseline="-25000" dirty="0">
                <a:solidFill>
                  <a:srgbClr val="006600"/>
                </a:solidFill>
                <a:sym typeface="Symbol" pitchFamily="18" charset="2"/>
              </a:rPr>
              <a:t>1 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</a:t>
            </a:r>
            <a:r>
              <a:rPr kumimoji="1" lang="en-US" baseline="-25000" dirty="0">
                <a:solidFill>
                  <a:srgbClr val="006600"/>
                </a:solidFill>
                <a:sym typeface="Symbol" pitchFamily="18" charset="2"/>
              </a:rPr>
              <a:t>2</a:t>
            </a:r>
            <a:r>
              <a:rPr kumimoji="1" lang="en-US" dirty="0">
                <a:solidFill>
                  <a:srgbClr val="006600"/>
                </a:solidFill>
                <a:sym typeface="Symbol" pitchFamily="18" charset="2"/>
              </a:rPr>
              <a:t>-k(1+ 2)=</a:t>
            </a:r>
            <a:r>
              <a:rPr kumimoji="1" lang="en-US" dirty="0">
                <a:sym typeface="Symbol" pitchFamily="18" charset="2"/>
              </a:rPr>
              <a:t> </a:t>
            </a:r>
            <a:r>
              <a:rPr lang="en-US" dirty="0" err="1"/>
              <a:t>det</a:t>
            </a:r>
            <a:r>
              <a:rPr lang="en-US" dirty="0"/>
              <a:t>(C)-k*Trace(C)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76400" y="4291542"/>
            <a:ext cx="504825" cy="4953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59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pic>
        <p:nvPicPr>
          <p:cNvPr id="46084" name="Picture 4" descr="cows_step0"/>
          <p:cNvPicPr>
            <a:picLocks noChangeAspect="1" noChangeArrowheads="1"/>
          </p:cNvPicPr>
          <p:nvPr/>
        </p:nvPicPr>
        <p:blipFill>
          <a:blip r:embed="rId2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1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pic>
        <p:nvPicPr>
          <p:cNvPr id="47108" name="Picture 4" descr="cows_step1_corner_respon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828675" y="635000"/>
            <a:ext cx="3590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Compute corner response </a:t>
            </a:r>
            <a:r>
              <a:rPr lang="en-US" altLang="he-IL" sz="2800" i="1" dirty="0" smtClean="0"/>
              <a:t>d</a:t>
            </a:r>
            <a:endParaRPr lang="ru-RU" altLang="he-IL" sz="2800" i="1" dirty="0"/>
          </a:p>
        </p:txBody>
      </p:sp>
    </p:spTree>
    <p:extLst>
      <p:ext uri="{BB962C8B-B14F-4D97-AF65-F5344CB8AC3E}">
        <p14:creationId xmlns:p14="http://schemas.microsoft.com/office/powerpoint/2010/main" val="123550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838200" y="635000"/>
            <a:ext cx="68024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Find points with large corner response: </a:t>
            </a:r>
            <a:r>
              <a:rPr lang="en-US" altLang="he-IL" sz="2800" i="1" dirty="0" smtClean="0"/>
              <a:t>d&gt;</a:t>
            </a:r>
            <a:r>
              <a:rPr lang="en-US" altLang="he-IL" sz="2800" dirty="0" smtClean="0"/>
              <a:t>threshold</a:t>
            </a:r>
            <a:endParaRPr lang="ru-RU" altLang="he-IL" sz="2800" dirty="0"/>
          </a:p>
        </p:txBody>
      </p:sp>
      <p:pic>
        <p:nvPicPr>
          <p:cNvPr id="48133" name="Picture 5" descr="cows_step2_th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0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85800"/>
          </a:xfrm>
        </p:spPr>
        <p:txBody>
          <a:bodyPr/>
          <a:lstStyle/>
          <a:p>
            <a:r>
              <a:rPr lang="en-US" altLang="he-IL" sz="3600" b="1"/>
              <a:t>Harris Detector: Workflow</a:t>
            </a:r>
            <a:endParaRPr lang="ru-RU" altLang="he-IL" sz="3600" b="1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838200" y="635000"/>
            <a:ext cx="5354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he-IL" dirty="0"/>
              <a:t>Take only the points of local maxima of </a:t>
            </a:r>
            <a:r>
              <a:rPr lang="en-US" altLang="he-IL" sz="2800" i="1" dirty="0" smtClean="0"/>
              <a:t>d</a:t>
            </a:r>
            <a:endParaRPr lang="ru-RU" altLang="he-IL" sz="2800" i="1" dirty="0"/>
          </a:p>
        </p:txBody>
      </p:sp>
      <p:pic>
        <p:nvPicPr>
          <p:cNvPr id="49157" name="Picture 5" descr="cows_step3_thresh&amp;max"/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Computer Vision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15D6A-E7D3-49D3-9FB7-8CE8412236DB}" type="slidenum">
              <a:rPr lang="he-IL" altLang="en-US"/>
              <a:pPr/>
              <a:t>37</a:t>
            </a:fld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b="1" dirty="0"/>
              <a:t>Harris Detector</a:t>
            </a:r>
            <a:endParaRPr lang="en-GB" dirty="0"/>
          </a:p>
        </p:txBody>
      </p:sp>
      <p:sp>
        <p:nvSpPr>
          <p:cNvPr id="499715" name="Text Box 3"/>
          <p:cNvSpPr txBox="1">
            <a:spLocks noChangeArrowheads="1"/>
          </p:cNvSpPr>
          <p:nvPr/>
        </p:nvSpPr>
        <p:spPr bwMode="auto">
          <a:xfrm>
            <a:off x="1135063" y="5732463"/>
            <a:ext cx="69199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baseline="0">
                <a:latin typeface="Arial" pitchFamily="34" charset="0"/>
              </a:rPr>
              <a:t>Interest points extracted with Harris (~ 500 points)</a:t>
            </a:r>
            <a:endParaRPr lang="fr-FR" baseline="0">
              <a:latin typeface="Arial" pitchFamily="34" charset="0"/>
            </a:endParaRPr>
          </a:p>
        </p:txBody>
      </p:sp>
      <p:pic>
        <p:nvPicPr>
          <p:cNvPr id="499716" name="Picture 4" descr="crop_corners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2185988"/>
            <a:ext cx="412432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9717" name="Picture 5" descr="crop_corner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8375" y="2184400"/>
            <a:ext cx="4125913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Corner Detector:</a:t>
                </a:r>
              </a:p>
              <a:p>
                <a:pPr lvl="1"/>
                <a:r>
                  <a:rPr lang="en-US" dirty="0" smtClean="0"/>
                  <a:t>Smoothness,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>
                    <a:sym typeface="Symbol"/>
                  </a:rPr>
                  <a:t>Integration r</a:t>
                </a:r>
                <a:r>
                  <a:rPr lang="en-US" dirty="0" smtClean="0"/>
                  <a:t>egion size: replace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/>
                    </m:nary>
                  </m:oMath>
                </a14:m>
                <a:r>
                  <a:rPr lang="en-US" dirty="0" smtClean="0"/>
                  <a:t> by a convolution with a Gaussian,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Threshold,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>
                    <a:sym typeface="Symbol"/>
                  </a:rPr>
                  <a:t>Density region size,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sym typeface="Symbol"/>
                      </a:rPr>
                      <m:t>𝐷</m:t>
                    </m:r>
                  </m:oMath>
                </a14:m>
                <a:endParaRPr lang="en-US" dirty="0" smtClean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Invariant to rotation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Sensitive to scale: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he-IL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sp>
        <p:nvSpPr>
          <p:cNvPr id="8" name="Freeform 7"/>
          <p:cNvSpPr/>
          <p:nvPr/>
        </p:nvSpPr>
        <p:spPr bwMode="auto">
          <a:xfrm>
            <a:off x="5346075" y="4038600"/>
            <a:ext cx="1257092" cy="1146747"/>
          </a:xfrm>
          <a:custGeom>
            <a:avLst/>
            <a:gdLst>
              <a:gd name="connsiteX0" fmla="*/ 110345 w 1257092"/>
              <a:gd name="connsiteY0" fmla="*/ 1146747 h 1146747"/>
              <a:gd name="connsiteX1" fmla="*/ 110345 w 1257092"/>
              <a:gd name="connsiteY1" fmla="*/ 382249 h 1146747"/>
              <a:gd name="connsiteX2" fmla="*/ 1257092 w 1257092"/>
              <a:gd name="connsiteY2" fmla="*/ 0 h 1146747"/>
              <a:gd name="connsiteX3" fmla="*/ 1257092 w 1257092"/>
              <a:gd name="connsiteY3" fmla="*/ 0 h 114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092" h="1146747">
                <a:moveTo>
                  <a:pt x="110345" y="1146747"/>
                </a:moveTo>
                <a:cubicBezTo>
                  <a:pt x="14783" y="860060"/>
                  <a:pt x="-80779" y="573373"/>
                  <a:pt x="110345" y="382249"/>
                </a:cubicBezTo>
                <a:cubicBezTo>
                  <a:pt x="301469" y="191125"/>
                  <a:pt x="1257092" y="0"/>
                  <a:pt x="1257092" y="0"/>
                </a:cubicBezTo>
                <a:lnTo>
                  <a:pt x="1257092" y="0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181600" y="4343400"/>
            <a:ext cx="381000" cy="381000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91336" y="4001749"/>
            <a:ext cx="1156532" cy="1064301"/>
          </a:xfrm>
          <a:prstGeom prst="ellipse">
            <a:avLst/>
          </a:prstGeom>
          <a:solidFill>
            <a:schemeClr val="accent1">
              <a:alpha val="4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61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3A4659-3689-49DF-AED6-B4A00C8E5829}" type="slidenum">
              <a:rPr lang="he-IL" altLang="en-US"/>
              <a:pPr/>
              <a:t>4</a:t>
            </a:fld>
            <a:endParaRPr lang="en-US" alt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Gaussian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305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85950"/>
                <a:ext cx="8175625" cy="1590675"/>
              </a:xfrm>
            </p:spPr>
            <p:txBody>
              <a:bodyPr/>
              <a:lstStyle/>
              <a:p>
                <a:r>
                  <a:rPr lang="en-US" altLang="he-IL" sz="2800" dirty="0" smtClean="0"/>
                  <a:t>Convolution with a Gaussian:</a:t>
                </a:r>
              </a:p>
              <a:p>
                <a:pPr lvl="1"/>
                <a:r>
                  <a:rPr lang="en-US" altLang="he-IL" sz="2400" dirty="0" smtClean="0"/>
                  <a:t>Smooth the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he-IL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he-IL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he-IL" sz="2400" dirty="0" smtClean="0"/>
                  <a:t> determines the width of the Gaussian</a:t>
                </a:r>
              </a:p>
              <a:p>
                <a:pPr lvl="1"/>
                <a:r>
                  <a:rPr lang="en-US" altLang="he-IL" sz="2400" dirty="0" smtClean="0"/>
                  <a:t>The mask size should be a function of </a:t>
                </a:r>
                <a14:m>
                  <m:oMath xmlns:m="http://schemas.openxmlformats.org/officeDocument/2006/math">
                    <m:r>
                      <a:rPr lang="en-US" altLang="he-IL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he-IL" sz="2400" dirty="0" smtClean="0"/>
                  <a:t/>
                </a:r>
                <a:br>
                  <a:rPr lang="en-US" altLang="he-IL" sz="2400" dirty="0" smtClean="0"/>
                </a:br>
                <a:endParaRPr lang="en-US" altLang="he-IL" sz="2400" dirty="0"/>
              </a:p>
            </p:txBody>
          </p:sp>
        </mc:Choice>
        <mc:Fallback xmlns="">
          <p:sp>
            <p:nvSpPr>
              <p:cNvPr id="81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85950"/>
                <a:ext cx="8175625" cy="1590675"/>
              </a:xfrm>
              <a:blipFill rotWithShape="0">
                <a:blip r:embed="rId4"/>
                <a:stretch>
                  <a:fillRect l="-1268" t="-3831" b="-237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3061" name="Picture 5" descr="gaus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8738" y="4424363"/>
            <a:ext cx="2570162" cy="1927225"/>
          </a:xfrm>
          <a:prstGeom prst="rect">
            <a:avLst/>
          </a:prstGeom>
          <a:noFill/>
        </p:spPr>
      </p:pic>
      <p:pic>
        <p:nvPicPr>
          <p:cNvPr id="8130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9725" y="3973513"/>
            <a:ext cx="3314700" cy="2486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813063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84202331"/>
              </p:ext>
            </p:extLst>
          </p:nvPr>
        </p:nvGraphicFramePr>
        <p:xfrm>
          <a:off x="3036093" y="3772853"/>
          <a:ext cx="30178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70" name="משוואה" r:id="rId7" imgW="1574640" imgH="457200" progId="Equation.3">
                  <p:embed/>
                </p:oleObj>
              </mc:Choice>
              <mc:Fallback>
                <p:oleObj name="משוואה" r:id="rId7" imgW="157464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6093" y="3772853"/>
                        <a:ext cx="3017838" cy="8763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Match?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285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749" y="1905000"/>
            <a:ext cx="877425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6248400"/>
            <a:ext cx="29718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Taken from </a:t>
            </a:r>
            <a:r>
              <a:rPr lang="en-US" dirty="0" err="1" smtClean="0"/>
              <a:t>Szeliski</a:t>
            </a:r>
            <a:endParaRPr lang="he-IL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Match?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62000" y="1295400"/>
            <a:ext cx="7772400" cy="58674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Use a rich descriptor rather than just the feature location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Detection of interest points</a:t>
            </a:r>
            <a:br>
              <a:rPr lang="en-US" dirty="0" smtClean="0"/>
            </a:br>
            <a:r>
              <a:rPr lang="en-US" dirty="0" smtClean="0"/>
              <a:t> (e.g., Harris corners)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Descriptors for each point</a:t>
            </a:r>
          </a:p>
          <a:p>
            <a:pPr lvl="1"/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572000" y="4401458"/>
            <a:ext cx="3840163" cy="2133600"/>
            <a:chOff x="850900" y="1752600"/>
            <a:chExt cx="7485063" cy="2663825"/>
          </a:xfrm>
        </p:grpSpPr>
        <p:pic>
          <p:nvPicPr>
            <p:cNvPr id="60420" name="Picture 4" descr="SIFT2"/>
            <p:cNvPicPr>
              <a:picLocks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660900" y="1752600"/>
              <a:ext cx="3675063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21" name="Picture 5" descr="SIFT1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50900" y="1752600"/>
              <a:ext cx="3675063" cy="2663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2" name="Line 6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3289300" y="2552700"/>
              <a:ext cx="1905000" cy="1524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423" name="Line 7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>
              <a:off x="4232275" y="2822575"/>
              <a:ext cx="1816100" cy="14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424" name="Line 8"/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V="1">
              <a:off x="3724275" y="3924300"/>
              <a:ext cx="1698625" cy="1428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425" name="Line 9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V="1">
              <a:off x="4181475" y="3467100"/>
              <a:ext cx="1736725" cy="412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426" name="Line 10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3444875" y="3048000"/>
              <a:ext cx="1825625" cy="1301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0427" name="Text Box 11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205288" y="1851025"/>
              <a:ext cx="793750" cy="155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9600" dirty="0">
                  <a:solidFill>
                    <a:srgbClr val="FF0000"/>
                  </a:solidFill>
                  <a:cs typeface="Times New Roman" pitchFamily="18" charset="0"/>
                </a:rPr>
                <a:t>?</a:t>
              </a:r>
              <a:endParaRPr lang="ru-RU" sz="9600" dirty="0">
                <a:solidFill>
                  <a:srgbClr val="FF0000"/>
                </a:solidFill>
                <a:cs typeface="Times New Roman" pitchFamily="18" charset="0"/>
              </a:endParaRPr>
            </a:p>
          </p:txBody>
        </p:sp>
      </p:grp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2209800" y="4660221"/>
            <a:ext cx="1697038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0" baseline="0" dirty="0">
                <a:latin typeface="Times New Roman" pitchFamily="18" charset="0"/>
              </a:rPr>
              <a:t>( )</a:t>
            </a:r>
            <a:endParaRPr lang="en-US" sz="20000" baseline="0" dirty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62000" y="4965021"/>
            <a:ext cx="1803400" cy="3968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baseline="0" dirty="0">
                <a:latin typeface="Times New Roman" pitchFamily="18" charset="0"/>
              </a:rPr>
              <a:t>local descriptor</a:t>
            </a:r>
            <a:r>
              <a:rPr lang="en-US" sz="1600" baseline="0" dirty="0">
                <a:latin typeface="Times New Roman" pitchFamily="18" charset="0"/>
              </a:rPr>
              <a:t> </a:t>
            </a:r>
            <a:endParaRPr lang="en-US" baseline="0" dirty="0">
              <a:latin typeface="Times New Roman" pitchFamily="18" charset="0"/>
            </a:endParaRP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 rot="11133800" flipV="1">
            <a:off x="3297884" y="4787707"/>
            <a:ext cx="2282619" cy="461665"/>
          </a:xfrm>
          <a:custGeom>
            <a:avLst/>
            <a:gdLst/>
            <a:ahLst/>
            <a:cxnLst>
              <a:cxn ang="0">
                <a:pos x="0" y="284"/>
              </a:cxn>
              <a:cxn ang="0">
                <a:pos x="622" y="2"/>
              </a:cxn>
              <a:cxn ang="0">
                <a:pos x="1022" y="269"/>
              </a:cxn>
            </a:cxnLst>
            <a:rect l="0" t="0" r="r" b="b"/>
            <a:pathLst>
              <a:path w="1022" h="284">
                <a:moveTo>
                  <a:pt x="0" y="284"/>
                </a:moveTo>
                <a:cubicBezTo>
                  <a:pt x="226" y="144"/>
                  <a:pt x="452" y="4"/>
                  <a:pt x="622" y="2"/>
                </a:cubicBezTo>
                <a:cubicBezTo>
                  <a:pt x="792" y="0"/>
                  <a:pt x="907" y="134"/>
                  <a:pt x="1022" y="269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square" anchor="ctr">
            <a:spAutoFit/>
          </a:bodyPr>
          <a:lstStyle/>
          <a:p>
            <a:endParaRPr lang="he-IL"/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2663824" y="5334000"/>
            <a:ext cx="458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e-IL"/>
          </a:p>
        </p:txBody>
      </p:sp>
      <p:sp>
        <p:nvSpPr>
          <p:cNvPr id="19" name="Line 8"/>
          <p:cNvSpPr>
            <a:spLocks noChangeShapeType="1"/>
          </p:cNvSpPr>
          <p:nvPr/>
        </p:nvSpPr>
        <p:spPr bwMode="auto">
          <a:xfrm>
            <a:off x="2663824" y="5486400"/>
            <a:ext cx="458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e-IL"/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2665412" y="5638800"/>
            <a:ext cx="458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e-IL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>
            <a:off x="2665412" y="5791200"/>
            <a:ext cx="458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e-IL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2663824" y="5956300"/>
            <a:ext cx="4587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e-IL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19400"/>
            <a:ext cx="7772400" cy="1143000"/>
          </a:xfrm>
        </p:spPr>
        <p:txBody>
          <a:bodyPr/>
          <a:lstStyle/>
          <a:p>
            <a:r>
              <a:rPr lang="en-US" dirty="0" smtClean="0"/>
              <a:t>Features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</a:t>
            </a:r>
            <a:r>
              <a:rPr lang="en-US" altLang="zh-CN" dirty="0" smtClean="0">
                <a:ea typeface="宋体" pitchFamily="2" charset="-122"/>
              </a:rPr>
              <a:t>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Discriminative</a:t>
            </a:r>
          </a:p>
          <a:p>
            <a:r>
              <a:rPr lang="en-GB" dirty="0" smtClean="0"/>
              <a:t>Efficient to compute</a:t>
            </a:r>
          </a:p>
          <a:p>
            <a:r>
              <a:rPr lang="en-US" dirty="0" smtClean="0"/>
              <a:t>Robust location:</a:t>
            </a:r>
            <a:endParaRPr lang="en-US" baseline="-25000" dirty="0"/>
          </a:p>
          <a:p>
            <a:pPr lvl="1"/>
            <a:r>
              <a:rPr lang="en-US" dirty="0" smtClean="0"/>
              <a:t>Insensitivity </a:t>
            </a:r>
            <a:r>
              <a:rPr lang="en-US" dirty="0"/>
              <a:t>to image </a:t>
            </a:r>
            <a:r>
              <a:rPr lang="en-US" dirty="0" smtClean="0"/>
              <a:t>variations</a:t>
            </a:r>
          </a:p>
          <a:p>
            <a:pPr lvl="1"/>
            <a:r>
              <a:rPr lang="en-US" dirty="0" smtClean="0"/>
              <a:t>2D/3D variations</a:t>
            </a:r>
            <a:endParaRPr lang="en-US" dirty="0"/>
          </a:p>
          <a:p>
            <a:pPr lvl="1"/>
            <a:r>
              <a:rPr lang="en-US" dirty="0"/>
              <a:t>Camera properties</a:t>
            </a:r>
          </a:p>
          <a:p>
            <a:pPr lvl="1"/>
            <a:r>
              <a:rPr lang="en-US" dirty="0"/>
              <a:t>Illumination</a:t>
            </a:r>
          </a:p>
          <a:p>
            <a:pPr marL="914400" lvl="2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752600"/>
            <a:ext cx="428509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10200" y="5562600"/>
            <a:ext cx="2895600" cy="457200"/>
          </a:xfrm>
        </p:spPr>
        <p:txBody>
          <a:bodyPr/>
          <a:lstStyle/>
          <a:p>
            <a:fld id="{F4C9E3E7-E181-400A-AD59-5F4342E3F1CE}" type="slidenum">
              <a:rPr lang="en-US" altLang="zh-TW"/>
              <a:pPr/>
              <a:t>44</a:t>
            </a:fld>
            <a:endParaRPr lang="en-US" altLang="zh-TW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Variations</a:t>
            </a:r>
            <a:endParaRPr lang="en-US" altLang="zh-TW" dirty="0"/>
          </a:p>
        </p:txBody>
      </p:sp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498725"/>
            <a:ext cx="4308475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94" name="Rectangle 14"/>
          <p:cNvSpPr>
            <a:spLocks noChangeArrowheads="1"/>
          </p:cNvSpPr>
          <p:nvPr/>
        </p:nvSpPr>
        <p:spPr bwMode="auto">
          <a:xfrm>
            <a:off x="1828800" y="38862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sz="2200">
                <a:solidFill>
                  <a:srgbClr val="003399"/>
                </a:solidFill>
              </a:rPr>
              <a:t>Blur</a:t>
            </a:r>
          </a:p>
        </p:txBody>
      </p:sp>
      <p:sp>
        <p:nvSpPr>
          <p:cNvPr id="97298" name="Rectangle 18"/>
          <p:cNvSpPr>
            <a:spLocks noChangeArrowheads="1"/>
          </p:cNvSpPr>
          <p:nvPr/>
        </p:nvSpPr>
        <p:spPr bwMode="auto">
          <a:xfrm>
            <a:off x="381000" y="2117725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Viewpoint change (graf)</a:t>
            </a:r>
          </a:p>
        </p:txBody>
      </p:sp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381000" y="3946525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Blurring (bikes)</a:t>
            </a:r>
          </a:p>
        </p:txBody>
      </p:sp>
      <p:grpSp>
        <p:nvGrpSpPr>
          <p:cNvPr id="282628" name="Group 4"/>
          <p:cNvGrpSpPr>
            <a:grpSpLocks noChangeAspect="1"/>
          </p:cNvGrpSpPr>
          <p:nvPr/>
        </p:nvGrpSpPr>
        <p:grpSpPr bwMode="auto">
          <a:xfrm>
            <a:off x="4648199" y="914400"/>
            <a:ext cx="4495801" cy="6735763"/>
            <a:chOff x="2928" y="1056"/>
            <a:chExt cx="2832" cy="4243"/>
          </a:xfrm>
        </p:grpSpPr>
        <p:sp>
          <p:nvSpPr>
            <p:cNvPr id="2826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02" y="1056"/>
              <a:ext cx="2658" cy="3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26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28" y="2160"/>
              <a:ext cx="2665" cy="3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7290" name="Rectangle 10"/>
          <p:cNvSpPr>
            <a:spLocks noChangeArrowheads="1"/>
          </p:cNvSpPr>
          <p:nvPr/>
        </p:nvSpPr>
        <p:spPr bwMode="auto">
          <a:xfrm>
            <a:off x="4724400" y="2209800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dirty="0"/>
              <a:t>Scale + Rotation (bark)</a:t>
            </a:r>
          </a:p>
        </p:txBody>
      </p:sp>
      <p:sp>
        <p:nvSpPr>
          <p:cNvPr id="97296" name="Rectangle 16"/>
          <p:cNvSpPr>
            <a:spLocks noChangeArrowheads="1"/>
          </p:cNvSpPr>
          <p:nvPr/>
        </p:nvSpPr>
        <p:spPr bwMode="auto">
          <a:xfrm>
            <a:off x="4724400" y="3962400"/>
            <a:ext cx="4038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 dirty="0"/>
              <a:t>Illumination change (</a:t>
            </a:r>
            <a:r>
              <a:rPr lang="en-US" altLang="zh-TW" dirty="0" err="1"/>
              <a:t>leuven</a:t>
            </a:r>
            <a:r>
              <a:rPr lang="en-US" altLang="zh-TW" dirty="0"/>
              <a:t>)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648200" y="5905500"/>
            <a:ext cx="4495800" cy="190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F4C11-E6EE-4B82-B976-97146B43A6EE}" type="slidenum">
              <a:rPr lang="en-US" altLang="zh-TW"/>
              <a:pPr/>
              <a:t>45</a:t>
            </a:fld>
            <a:endParaRPr lang="en-US" altLang="zh-TW" dirty="0"/>
          </a:p>
        </p:txBody>
      </p: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Image Variations</a:t>
            </a:r>
            <a:endParaRPr lang="ru-RU" altLang="zh-TW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sz="2200" dirty="0">
              <a:solidFill>
                <a:srgbClr val="003399"/>
              </a:solidFill>
            </a:endParaRP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3200400" y="41148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65" name="Rectangle 5"/>
          <p:cNvSpPr>
            <a:spLocks noChangeArrowheads="1"/>
          </p:cNvSpPr>
          <p:nvPr/>
        </p:nvSpPr>
        <p:spPr bwMode="auto">
          <a:xfrm rot="2351569">
            <a:off x="4183752" y="2463802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2819400" y="2438400"/>
            <a:ext cx="685800" cy="6096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4953000" y="4038600"/>
            <a:ext cx="1143000" cy="381000"/>
          </a:xfrm>
          <a:prstGeom prst="parallelogram">
            <a:avLst>
              <a:gd name="adj" fmla="val 7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70" name="AutoShape 10"/>
          <p:cNvSpPr>
            <a:spLocks noChangeArrowheads="1"/>
          </p:cNvSpPr>
          <p:nvPr/>
        </p:nvSpPr>
        <p:spPr bwMode="auto">
          <a:xfrm rot="16200000">
            <a:off x="4229100" y="3086100"/>
            <a:ext cx="457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 rot="13349196">
            <a:off x="3367999" y="3134397"/>
            <a:ext cx="725882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68972" name="AutoShape 12"/>
          <p:cNvSpPr>
            <a:spLocks noChangeArrowheads="1"/>
          </p:cNvSpPr>
          <p:nvPr/>
        </p:nvSpPr>
        <p:spPr bwMode="auto">
          <a:xfrm rot="19773639">
            <a:off x="4868778" y="3274577"/>
            <a:ext cx="956649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17" name="Rectangle 16"/>
          <p:cNvSpPr/>
          <p:nvPr/>
        </p:nvSpPr>
        <p:spPr>
          <a:xfrm>
            <a:off x="1447800" y="2667000"/>
            <a:ext cx="131157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Scale</a:t>
            </a:r>
          </a:p>
        </p:txBody>
      </p:sp>
      <p:sp>
        <p:nvSpPr>
          <p:cNvPr id="19" name="Rectangle 18"/>
          <p:cNvSpPr/>
          <p:nvPr/>
        </p:nvSpPr>
        <p:spPr>
          <a:xfrm rot="1869153">
            <a:off x="3733800" y="2057400"/>
            <a:ext cx="1704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Rotation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2027478">
            <a:off x="5537370" y="284648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 smtClean="0"/>
              <a:t>Similarity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(rotation + uniform scale)</a:t>
            </a: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 rot="2351569">
            <a:off x="5777684" y="2699760"/>
            <a:ext cx="751946" cy="46609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2" name="Rectangle 21"/>
          <p:cNvSpPr/>
          <p:nvPr/>
        </p:nvSpPr>
        <p:spPr>
          <a:xfrm>
            <a:off x="5029200" y="44958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Affine </a:t>
            </a: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 rot="2472064">
            <a:off x="4552347" y="4061645"/>
            <a:ext cx="594230" cy="163693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4" name="AutoShape 10"/>
          <p:cNvSpPr>
            <a:spLocks noChangeArrowheads="1"/>
          </p:cNvSpPr>
          <p:nvPr/>
        </p:nvSpPr>
        <p:spPr bwMode="auto">
          <a:xfrm rot="8441187">
            <a:off x="3678283" y="3928965"/>
            <a:ext cx="457200" cy="2286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4267200" y="3505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sp>
        <p:nvSpPr>
          <p:cNvPr id="26" name="Rectangle 25"/>
          <p:cNvSpPr/>
          <p:nvPr/>
        </p:nvSpPr>
        <p:spPr>
          <a:xfrm>
            <a:off x="914400" y="4038600"/>
            <a:ext cx="2034916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Translation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834 -0.07778 L -3.33333E-6 -4.44444E-6 " pathEditMode="relative" ptsTypes="AA">
                                      <p:cBhvr>
                                        <p:cTn id="8" dur="2000" fill="hold"/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689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 animBg="1"/>
      <p:bldP spid="168965" grpId="0" animBg="1"/>
      <p:bldP spid="168965" grpId="2" animBg="1"/>
      <p:bldP spid="168967" grpId="0" animBg="1"/>
      <p:bldP spid="168967" grpId="1" animBg="1"/>
      <p:bldP spid="16896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option: </a:t>
            </a:r>
            <a:br>
              <a:rPr lang="en-US" dirty="0" smtClean="0"/>
            </a:br>
            <a:r>
              <a:rPr lang="en-US" dirty="0" smtClean="0"/>
              <a:t>a patch around the point</a:t>
            </a:r>
          </a:p>
          <a:p>
            <a:r>
              <a:rPr lang="en-US" dirty="0" smtClean="0"/>
              <a:t>Expected problems: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Illumination</a:t>
            </a:r>
          </a:p>
          <a:p>
            <a:pPr lvl="1"/>
            <a:r>
              <a:rPr lang="en-US" dirty="0" smtClean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46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Computer Vision by Y. Mo</a:t>
            </a:r>
            <a:r>
              <a:rPr lang="en-US" altLang="en-US" b="0" dirty="0" smtClean="0"/>
              <a:t>s</a:t>
            </a:r>
            <a:r>
              <a:rPr lang="en-US" altLang="en-US" dirty="0" smtClean="0"/>
              <a:t>es</a:t>
            </a:r>
            <a:endParaRPr lang="en-US" altLang="en-US" dirty="0"/>
          </a:p>
        </p:txBody>
      </p:sp>
      <p:pic>
        <p:nvPicPr>
          <p:cNvPr id="16" name="Picture 14" descr="vangogh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048000"/>
            <a:ext cx="2854325" cy="19415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78800" cy="4171950"/>
          </a:xfrm>
        </p:spPr>
        <p:txBody>
          <a:bodyPr/>
          <a:lstStyle/>
          <a:p>
            <a:pPr marL="342900" lvl="1" indent="-342900"/>
            <a:r>
              <a:rPr lang="en-US" sz="3200" dirty="0" smtClean="0">
                <a:ea typeface="+mn-ea"/>
                <a:cs typeface="+mn-cs"/>
              </a:rPr>
              <a:t>Harris corner detector is invariant to translation and rotation</a:t>
            </a:r>
          </a:p>
          <a:p>
            <a:pPr marL="342900" lvl="1" indent="-342900"/>
            <a:r>
              <a:rPr lang="en-US" sz="3200" dirty="0" smtClean="0">
                <a:ea typeface="+mn-ea"/>
                <a:cs typeface="+mn-cs"/>
              </a:rPr>
              <a:t>The patch can be normalized using:</a:t>
            </a:r>
          </a:p>
          <a:p>
            <a:pPr marL="742950" lvl="2" indent="-342900"/>
            <a:r>
              <a:rPr lang="en-US" dirty="0" smtClean="0"/>
              <a:t>Corner direction (defined by the </a:t>
            </a:r>
            <a:r>
              <a:rPr lang="en-US" dirty="0" err="1" smtClean="0"/>
              <a:t>eignevectors</a:t>
            </a:r>
            <a:r>
              <a:rPr lang="en-US" dirty="0" smtClean="0"/>
              <a:t>)</a:t>
            </a:r>
          </a:p>
          <a:p>
            <a:pPr marL="742950" lvl="2" indent="-342900"/>
            <a:r>
              <a:rPr lang="en-US" dirty="0" smtClean="0"/>
              <a:t>How to define the scale?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15" name="Picture 11" descr="matierb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8798" y="3962400"/>
            <a:ext cx="335342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Scale is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endParaRPr lang="en-US" dirty="0">
                  <a:solidFill>
                    <a:srgbClr val="006600"/>
                  </a:solidFill>
                  <a:sym typeface="Symbol"/>
                </a:endParaRPr>
              </a:p>
              <a:p>
                <a:r>
                  <a:rPr lang="en-US" dirty="0" smtClean="0"/>
                  <a:t>Use a set of scales</a:t>
                </a:r>
              </a:p>
              <a:p>
                <a:r>
                  <a:rPr lang="en-US" dirty="0" smtClean="0">
                    <a:sym typeface="Symbol"/>
                  </a:rPr>
                  <a:t>What is the right scale?</a:t>
                </a: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639" t="-2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Detections at Multiple Scales</a:t>
            </a:r>
          </a:p>
        </p:txBody>
      </p:sp>
      <p:pic>
        <p:nvPicPr>
          <p:cNvPr id="66563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7150" y="1443038"/>
            <a:ext cx="9124950" cy="46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E8C28A-F8B2-425C-B99A-786835DCD8E5}" type="slidenum">
              <a:rPr lang="he-IL" altLang="en-US"/>
              <a:pPr/>
              <a:t>5</a:t>
            </a:fld>
            <a:endParaRPr lang="en-US" alt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 dirty="0"/>
              <a:t>Computer Vision by Y. Moses</a:t>
            </a:r>
          </a:p>
        </p:txBody>
      </p:sp>
      <p:sp>
        <p:nvSpPr>
          <p:cNvPr id="86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Canny Edge-Detector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dirty="0"/>
              <a:t>Noise </a:t>
            </a:r>
            <a:r>
              <a:rPr lang="en-US" altLang="he-IL" dirty="0" smtClean="0"/>
              <a:t>smoothing:</a:t>
            </a:r>
            <a:endParaRPr lang="en-US" altLang="he-IL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/>
              <a:t>Gaussian</a:t>
            </a:r>
          </a:p>
          <a:p>
            <a:pPr>
              <a:lnSpc>
                <a:spcPct val="90000"/>
              </a:lnSpc>
            </a:pPr>
            <a:r>
              <a:rPr lang="en-US" altLang="he-IL" dirty="0"/>
              <a:t>Canny Enhancer: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 smtClean="0"/>
              <a:t>Image gradients  </a:t>
            </a:r>
          </a:p>
          <a:p>
            <a:pPr>
              <a:lnSpc>
                <a:spcPct val="90000"/>
              </a:lnSpc>
            </a:pPr>
            <a:r>
              <a:rPr lang="en-US" altLang="he-IL" dirty="0" smtClean="0"/>
              <a:t>Edge thinning:</a:t>
            </a:r>
          </a:p>
          <a:p>
            <a:pPr lvl="1">
              <a:lnSpc>
                <a:spcPct val="90000"/>
              </a:lnSpc>
            </a:pPr>
            <a:r>
              <a:rPr lang="en-US" altLang="he-IL" dirty="0" smtClean="0"/>
              <a:t>Non-maximum suppression</a:t>
            </a:r>
          </a:p>
          <a:p>
            <a:pPr>
              <a:lnSpc>
                <a:spcPct val="90000"/>
              </a:lnSpc>
            </a:pPr>
            <a:r>
              <a:rPr lang="en-US" altLang="he-IL" dirty="0"/>
              <a:t>Connected edge contours</a:t>
            </a:r>
          </a:p>
          <a:p>
            <a:pPr lvl="1">
              <a:lnSpc>
                <a:spcPct val="90000"/>
              </a:lnSpc>
            </a:pPr>
            <a:r>
              <a:rPr lang="en-US" altLang="he-IL" dirty="0" smtClean="0"/>
              <a:t>Hysteresis threshold</a:t>
            </a:r>
            <a:endParaRPr lang="en-US" altLang="he-IL" dirty="0"/>
          </a:p>
        </p:txBody>
      </p:sp>
      <p:pic>
        <p:nvPicPr>
          <p:cNvPr id="861188" name="Picture 4" descr="office2-extra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6775" y="2605088"/>
            <a:ext cx="3197225" cy="27035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he-IL"/>
              <a:t>3/31/2005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CSE 576: Computer Vision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27E40-9731-42BA-B187-1A855D416A01}" type="slidenum">
              <a:rPr lang="en-US" altLang="he-IL"/>
              <a:pPr/>
              <a:t>50</a:t>
            </a:fld>
            <a:endParaRPr lang="en-US" altLang="he-IL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Scale Invariant Detection</a:t>
            </a:r>
            <a:endParaRPr lang="ru-RU" altLang="he-IL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he-IL" sz="2400"/>
              <a:t>Consider regions (e.g. circles) of different sizes around a point</a:t>
            </a:r>
          </a:p>
          <a:p>
            <a:r>
              <a:rPr lang="en-US" altLang="he-IL" sz="2400"/>
              <a:t>Regions of corresponding sizes will look the same in both images</a:t>
            </a:r>
            <a:endParaRPr lang="ru-RU" altLang="he-IL" sz="2400"/>
          </a:p>
        </p:txBody>
      </p:sp>
      <p:sp>
        <p:nvSpPr>
          <p:cNvPr id="205828" name="Freeform 4"/>
          <p:cNvSpPr>
            <a:spLocks/>
          </p:cNvSpPr>
          <p:nvPr/>
        </p:nvSpPr>
        <p:spPr bwMode="auto">
          <a:xfrm>
            <a:off x="2209800" y="4775200"/>
            <a:ext cx="2743200" cy="2006600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5829" name="Oval 5"/>
          <p:cNvSpPr>
            <a:spLocks noChangeArrowheads="1"/>
          </p:cNvSpPr>
          <p:nvPr/>
        </p:nvSpPr>
        <p:spPr bwMode="auto">
          <a:xfrm>
            <a:off x="2681288" y="4727575"/>
            <a:ext cx="3810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0" name="Oval 6"/>
          <p:cNvSpPr>
            <a:spLocks noChangeArrowheads="1"/>
          </p:cNvSpPr>
          <p:nvPr/>
        </p:nvSpPr>
        <p:spPr bwMode="auto">
          <a:xfrm>
            <a:off x="2481263" y="4546600"/>
            <a:ext cx="795337" cy="790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1" name="Oval 7"/>
          <p:cNvSpPr>
            <a:spLocks noChangeArrowheads="1"/>
          </p:cNvSpPr>
          <p:nvPr/>
        </p:nvSpPr>
        <p:spPr bwMode="auto">
          <a:xfrm>
            <a:off x="2147888" y="4256088"/>
            <a:ext cx="14478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5832" name="Oval 8"/>
          <p:cNvSpPr>
            <a:spLocks noChangeArrowheads="1"/>
          </p:cNvSpPr>
          <p:nvPr/>
        </p:nvSpPr>
        <p:spPr bwMode="auto">
          <a:xfrm>
            <a:off x="1600200" y="3689350"/>
            <a:ext cx="2514600" cy="2514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05833" name="Group 9"/>
          <p:cNvGrpSpPr>
            <a:grpSpLocks noChangeAspect="1"/>
          </p:cNvGrpSpPr>
          <p:nvPr/>
        </p:nvGrpSpPr>
        <p:grpSpPr bwMode="auto">
          <a:xfrm>
            <a:off x="6705600" y="4545013"/>
            <a:ext cx="609600" cy="560387"/>
            <a:chOff x="3024" y="2112"/>
            <a:chExt cx="2112" cy="1948"/>
          </a:xfrm>
        </p:grpSpPr>
        <p:sp>
          <p:nvSpPr>
            <p:cNvPr id="205834" name="Freeform 10"/>
            <p:cNvSpPr>
              <a:spLocks noChangeAspect="1"/>
            </p:cNvSpPr>
            <p:nvPr/>
          </p:nvSpPr>
          <p:spPr bwMode="auto">
            <a:xfrm>
              <a:off x="3408" y="2796"/>
              <a:ext cx="1728" cy="1264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205835" name="Oval 11"/>
            <p:cNvSpPr>
              <a:spLocks noChangeAspect="1" noChangeArrowheads="1"/>
            </p:cNvSpPr>
            <p:nvPr/>
          </p:nvSpPr>
          <p:spPr bwMode="auto">
            <a:xfrm>
              <a:off x="3024" y="2112"/>
              <a:ext cx="1584" cy="1584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067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30" grpId="0" animBg="1"/>
      <p:bldP spid="205831" grpId="0" animBg="1"/>
      <p:bldP spid="2058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he-IL"/>
              <a:t>3/31/2005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CSE 576: Computer Vision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E5CF-DB50-47F8-957D-5E7ED175E38D}" type="slidenum">
              <a:rPr lang="en-US" altLang="he-IL"/>
              <a:pPr/>
              <a:t>51</a:t>
            </a:fld>
            <a:endParaRPr lang="en-US" altLang="he-IL"/>
          </a:p>
        </p:txBody>
      </p:sp>
      <p:sp>
        <p:nvSpPr>
          <p:cNvPr id="206850" name="Freeform 2"/>
          <p:cNvSpPr>
            <a:spLocks/>
          </p:cNvSpPr>
          <p:nvPr/>
        </p:nvSpPr>
        <p:spPr bwMode="auto">
          <a:xfrm>
            <a:off x="7162800" y="2803525"/>
            <a:ext cx="863600" cy="1955800"/>
          </a:xfrm>
          <a:custGeom>
            <a:avLst/>
            <a:gdLst>
              <a:gd name="T0" fmla="*/ 0 w 544"/>
              <a:gd name="T1" fmla="*/ 1104 h 1232"/>
              <a:gd name="T2" fmla="*/ 432 w 544"/>
              <a:gd name="T3" fmla="*/ 1152 h 1232"/>
              <a:gd name="T4" fmla="*/ 528 w 544"/>
              <a:gd name="T5" fmla="*/ 624 h 1232"/>
              <a:gd name="T6" fmla="*/ 336 w 544"/>
              <a:gd name="T7" fmla="*/ 240 h 1232"/>
              <a:gd name="T8" fmla="*/ 528 w 544"/>
              <a:gd name="T9" fmla="*/ 0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6851" name="Freeform 3"/>
          <p:cNvSpPr>
            <a:spLocks/>
          </p:cNvSpPr>
          <p:nvPr/>
        </p:nvSpPr>
        <p:spPr bwMode="auto">
          <a:xfrm>
            <a:off x="5715000" y="4872038"/>
            <a:ext cx="1054100" cy="1344612"/>
          </a:xfrm>
          <a:custGeom>
            <a:avLst/>
            <a:gdLst>
              <a:gd name="T0" fmla="*/ 0 w 664"/>
              <a:gd name="T1" fmla="*/ 791 h 847"/>
              <a:gd name="T2" fmla="*/ 480 w 664"/>
              <a:gd name="T3" fmla="*/ 791 h 847"/>
              <a:gd name="T4" fmla="*/ 384 w 664"/>
              <a:gd name="T5" fmla="*/ 455 h 847"/>
              <a:gd name="T6" fmla="*/ 624 w 664"/>
              <a:gd name="T7" fmla="*/ 359 h 847"/>
              <a:gd name="T8" fmla="*/ 624 w 664"/>
              <a:gd name="T9" fmla="*/ 215 h 847"/>
              <a:gd name="T10" fmla="*/ 601 w 664"/>
              <a:gd name="T11" fmla="*/ 0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Scale Invariant Detection</a:t>
            </a:r>
            <a:endParaRPr lang="ru-RU" altLang="he-IL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he-IL" sz="2400"/>
              <a:t>The problem: how do we choose corresponding circles </a:t>
            </a:r>
            <a:r>
              <a:rPr lang="en-US" altLang="he-IL" sz="2400" b="1" i="1">
                <a:solidFill>
                  <a:srgbClr val="0033CC"/>
                </a:solidFill>
              </a:rPr>
              <a:t>independently</a:t>
            </a:r>
            <a:r>
              <a:rPr lang="en-US" altLang="he-IL" sz="2400"/>
              <a:t> in each image?</a:t>
            </a:r>
          </a:p>
        </p:txBody>
      </p:sp>
      <p:sp>
        <p:nvSpPr>
          <p:cNvPr id="206854" name="Freeform 6"/>
          <p:cNvSpPr>
            <a:spLocks/>
          </p:cNvSpPr>
          <p:nvPr/>
        </p:nvSpPr>
        <p:spPr bwMode="auto">
          <a:xfrm>
            <a:off x="2057400" y="4546600"/>
            <a:ext cx="2743200" cy="2006600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6855" name="Oval 7"/>
          <p:cNvSpPr>
            <a:spLocks noChangeArrowheads="1"/>
          </p:cNvSpPr>
          <p:nvPr/>
        </p:nvSpPr>
        <p:spPr bwMode="auto">
          <a:xfrm>
            <a:off x="2528888" y="4498975"/>
            <a:ext cx="381000" cy="381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56" name="Oval 8"/>
          <p:cNvSpPr>
            <a:spLocks noChangeArrowheads="1"/>
          </p:cNvSpPr>
          <p:nvPr/>
        </p:nvSpPr>
        <p:spPr bwMode="auto">
          <a:xfrm>
            <a:off x="2328863" y="4318000"/>
            <a:ext cx="795337" cy="790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57" name="Oval 9"/>
          <p:cNvSpPr>
            <a:spLocks noChangeArrowheads="1"/>
          </p:cNvSpPr>
          <p:nvPr/>
        </p:nvSpPr>
        <p:spPr bwMode="auto">
          <a:xfrm>
            <a:off x="1995488" y="4027488"/>
            <a:ext cx="14478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58" name="Oval 10"/>
          <p:cNvSpPr>
            <a:spLocks noChangeArrowheads="1"/>
          </p:cNvSpPr>
          <p:nvPr/>
        </p:nvSpPr>
        <p:spPr bwMode="auto">
          <a:xfrm>
            <a:off x="1447800" y="3460750"/>
            <a:ext cx="2514600" cy="2514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59" name="Freeform 11"/>
          <p:cNvSpPr>
            <a:spLocks noChangeAspect="1"/>
          </p:cNvSpPr>
          <p:nvPr/>
        </p:nvSpPr>
        <p:spPr bwMode="auto">
          <a:xfrm>
            <a:off x="6664325" y="4513263"/>
            <a:ext cx="498475" cy="363537"/>
          </a:xfrm>
          <a:custGeom>
            <a:avLst/>
            <a:gdLst>
              <a:gd name="T0" fmla="*/ 0 w 1728"/>
              <a:gd name="T1" fmla="*/ 1264 h 1264"/>
              <a:gd name="T2" fmla="*/ 96 w 1728"/>
              <a:gd name="T3" fmla="*/ 400 h 1264"/>
              <a:gd name="T4" fmla="*/ 432 w 1728"/>
              <a:gd name="T5" fmla="*/ 64 h 1264"/>
              <a:gd name="T6" fmla="*/ 1056 w 1728"/>
              <a:gd name="T7" fmla="*/ 16 h 1264"/>
              <a:gd name="T8" fmla="*/ 1728 w 1728"/>
              <a:gd name="T9" fmla="*/ 160 h 1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06860" name="Oval 12"/>
          <p:cNvSpPr>
            <a:spLocks noChangeArrowheads="1"/>
          </p:cNvSpPr>
          <p:nvPr/>
        </p:nvSpPr>
        <p:spPr bwMode="auto">
          <a:xfrm>
            <a:off x="6381750" y="4151313"/>
            <a:ext cx="795338" cy="790575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61" name="Oval 13"/>
          <p:cNvSpPr>
            <a:spLocks noChangeArrowheads="1"/>
          </p:cNvSpPr>
          <p:nvPr/>
        </p:nvSpPr>
        <p:spPr bwMode="auto">
          <a:xfrm>
            <a:off x="6048375" y="3860800"/>
            <a:ext cx="1447800" cy="1371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62" name="Oval 14"/>
          <p:cNvSpPr>
            <a:spLocks noChangeArrowheads="1"/>
          </p:cNvSpPr>
          <p:nvPr/>
        </p:nvSpPr>
        <p:spPr bwMode="auto">
          <a:xfrm>
            <a:off x="5500688" y="3294063"/>
            <a:ext cx="2514600" cy="25146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206863" name="Oval 15"/>
          <p:cNvSpPr>
            <a:spLocks noChangeAspect="1" noChangeArrowheads="1"/>
          </p:cNvSpPr>
          <p:nvPr/>
        </p:nvSpPr>
        <p:spPr bwMode="auto">
          <a:xfrm>
            <a:off x="6553200" y="4316413"/>
            <a:ext cx="457200" cy="455612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95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80902" name="Text Box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86200" y="6553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>
                <a:solidFill>
                  <a:schemeClr val="bg1"/>
                </a:solidFill>
                <a:latin typeface="Arial" pitchFamily="34" charset="0"/>
              </a:rPr>
              <a:t>Slide from Tinne Tuytelaars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12192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0">
                <a:solidFill>
                  <a:schemeClr val="bg1"/>
                </a:solidFill>
                <a:latin typeface="Arial" pitchFamily="34" charset="0"/>
              </a:rPr>
              <a:t>Lindeberg et al, 1996</a:t>
            </a:r>
          </a:p>
        </p:txBody>
      </p:sp>
      <p:pic>
        <p:nvPicPr>
          <p:cNvPr id="80907" name="Picture 11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80908" name="Text Box 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  <p:sp>
        <p:nvSpPr>
          <p:cNvPr id="80910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91200" y="1219200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>
                <a:solidFill>
                  <a:schemeClr val="bg1"/>
                </a:solidFill>
                <a:latin typeface="Arial" pitchFamily="34" charset="0"/>
              </a:rPr>
              <a:t>Lindeberg et al., 1996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89092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81926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82949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4600" y="12954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90116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91140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92164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24600" y="13716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93188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528638" y="-914400"/>
            <a:ext cx="10201276" cy="814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33800" y="6553200"/>
            <a:ext cx="2819400" cy="30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0" dirty="0">
                <a:latin typeface="Arial" pitchFamily="34" charset="0"/>
              </a:rPr>
              <a:t>Slide from </a:t>
            </a:r>
            <a:r>
              <a:rPr lang="en-US" sz="1600" b="0" dirty="0" err="1">
                <a:latin typeface="Arial" pitchFamily="34" charset="0"/>
              </a:rPr>
              <a:t>Tinne</a:t>
            </a:r>
            <a:r>
              <a:rPr lang="en-US" sz="1600" b="0" dirty="0">
                <a:latin typeface="Arial" pitchFamily="34" charset="0"/>
              </a:rPr>
              <a:t> </a:t>
            </a:r>
            <a:r>
              <a:rPr lang="en-US" sz="1600" b="0" dirty="0" err="1">
                <a:latin typeface="Arial" pitchFamily="34" charset="0"/>
              </a:rPr>
              <a:t>Tuytelaars</a:t>
            </a:r>
            <a:endParaRPr lang="en-US" sz="1600" b="0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9F8C86-F357-4FC8-AC41-B60609735EDD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Canny </a:t>
            </a:r>
            <a:r>
              <a:rPr lang="en-US" altLang="he-IL" dirty="0" smtClean="0"/>
              <a:t>Enhancer</a:t>
            </a:r>
            <a:endParaRPr lang="en-US" altLang="en-US" dirty="0"/>
          </a:p>
        </p:txBody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sz="2800" dirty="0" smtClean="0"/>
              <a:t>Compute the gradients of an image after the image is smoothed by a </a:t>
            </a:r>
            <a:r>
              <a:rPr lang="en-US" altLang="he-IL" sz="2400" dirty="0" smtClean="0"/>
              <a:t>Gaussian</a:t>
            </a:r>
            <a:endParaRPr lang="en-US" altLang="he-IL" sz="2800" dirty="0" smtClean="0"/>
          </a:p>
          <a:p>
            <a:pPr>
              <a:lnSpc>
                <a:spcPct val="90000"/>
              </a:lnSpc>
            </a:pPr>
            <a:r>
              <a:rPr lang="en-US" altLang="he-IL" sz="2800" dirty="0" smtClean="0"/>
              <a:t>For </a:t>
            </a:r>
            <a:r>
              <a:rPr lang="en-US" altLang="he-IL" sz="2800" dirty="0"/>
              <a:t>each pixel </a:t>
            </a:r>
            <a:r>
              <a:rPr lang="en-US" altLang="he-IL" sz="2800" i="1" dirty="0" smtClean="0">
                <a:solidFill>
                  <a:srgbClr val="006600"/>
                </a:solidFill>
              </a:rPr>
              <a:t>p= </a:t>
            </a:r>
            <a:r>
              <a:rPr lang="en-US" altLang="he-IL" sz="2800" dirty="0" smtClean="0">
                <a:solidFill>
                  <a:srgbClr val="006600"/>
                </a:solidFill>
              </a:rPr>
              <a:t>(</a:t>
            </a:r>
            <a:r>
              <a:rPr lang="en-US" altLang="he-IL" sz="2800" i="1" dirty="0" err="1" smtClean="0">
                <a:solidFill>
                  <a:srgbClr val="006600"/>
                </a:solidFill>
              </a:rPr>
              <a:t>i,j</a:t>
            </a:r>
            <a:r>
              <a:rPr lang="en-US" altLang="he-IL" sz="2800" dirty="0" smtClean="0">
                <a:solidFill>
                  <a:srgbClr val="006600"/>
                </a:solidFill>
              </a:rPr>
              <a:t>) </a:t>
            </a:r>
            <a:r>
              <a:rPr lang="en-US" altLang="he-IL" sz="2800" dirty="0"/>
              <a:t>o</a:t>
            </a:r>
            <a:r>
              <a:rPr lang="en-US" altLang="he-IL" sz="2800" dirty="0" smtClean="0"/>
              <a:t>utput</a:t>
            </a:r>
            <a:r>
              <a:rPr lang="en-US" altLang="he-IL" sz="2800" dirty="0"/>
              <a:t>: </a:t>
            </a:r>
          </a:p>
          <a:p>
            <a:pPr lvl="1">
              <a:lnSpc>
                <a:spcPct val="90000"/>
              </a:lnSpc>
            </a:pPr>
            <a:endParaRPr lang="en-US" altLang="he-IL" sz="2400" dirty="0"/>
          </a:p>
          <a:p>
            <a:pPr lvl="1">
              <a:lnSpc>
                <a:spcPct val="90000"/>
              </a:lnSpc>
            </a:pPr>
            <a:r>
              <a:rPr lang="en-US" altLang="he-IL" sz="2400" dirty="0" smtClean="0"/>
              <a:t>Gradient magnitude: </a:t>
            </a:r>
            <a:r>
              <a:rPr lang="en-US" altLang="he-IL" sz="2400" dirty="0"/>
              <a:t>			 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/>
          </a:p>
          <a:p>
            <a:pPr lvl="1">
              <a:lnSpc>
                <a:spcPct val="90000"/>
              </a:lnSpc>
            </a:pPr>
            <a:endParaRPr lang="en-US" altLang="he-IL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800" dirty="0" smtClean="0"/>
              <a:t>    </a:t>
            </a:r>
            <a:endParaRPr lang="en-US" altLang="he-IL" sz="2800" dirty="0"/>
          </a:p>
          <a:p>
            <a:pPr lvl="1">
              <a:lnSpc>
                <a:spcPct val="90000"/>
              </a:lnSpc>
            </a:pPr>
            <a:endParaRPr lang="en-US" altLang="he-IL" sz="2400" dirty="0"/>
          </a:p>
          <a:p>
            <a:pPr lvl="1">
              <a:lnSpc>
                <a:spcPct val="90000"/>
              </a:lnSpc>
            </a:pPr>
            <a:endParaRPr lang="en-US" altLang="he-IL" sz="24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/>
              <a:t>	</a:t>
            </a:r>
          </a:p>
        </p:txBody>
      </p:sp>
      <p:graphicFrame>
        <p:nvGraphicFramePr>
          <p:cNvPr id="867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359494"/>
              </p:ext>
            </p:extLst>
          </p:nvPr>
        </p:nvGraphicFramePr>
        <p:xfrm>
          <a:off x="4191000" y="3427201"/>
          <a:ext cx="394017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3" name="משוואה" r:id="rId4" imgW="1752480" imgH="304560" progId="Equation.3">
                  <p:embed/>
                </p:oleObj>
              </mc:Choice>
              <mc:Fallback>
                <p:oleObj name="משוואה" r:id="rId4" imgW="1752480" imgH="3045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3427201"/>
                        <a:ext cx="3940175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Intensity 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/>
                <a:r>
                  <a:rPr lang="en-US" sz="3200" dirty="0" smtClean="0">
                    <a:ea typeface="+mn-ea"/>
                    <a:cs typeface="+mn-cs"/>
                  </a:rPr>
                  <a:t>Normalize the window by subtracting the mean, dividing by the standard deviation in the window:</a:t>
                </a:r>
              </a:p>
              <a:p>
                <a:pPr marL="742950" lvl="2" indent="-342900"/>
                <a:r>
                  <a:rPr lang="en-US" dirty="0" smtClean="0">
                    <a:ea typeface="+mn-ea"/>
                    <a:cs typeface="+mn-cs"/>
                  </a:rPr>
                  <a:t>Let </a:t>
                </a:r>
                <a:r>
                  <a:rPr lang="en-US" i="1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p</a:t>
                </a:r>
                <a:r>
                  <a:rPr lang="en-US" baseline="-25000" dirty="0" smtClean="0">
                    <a:ea typeface="+mn-ea"/>
                    <a:cs typeface="+mn-cs"/>
                  </a:rPr>
                  <a:t> </a:t>
                </a:r>
                <a:r>
                  <a:rPr lang="en-US" dirty="0" smtClean="0"/>
                  <a:t>be the patch as a vector </a:t>
                </a:r>
              </a:p>
              <a:p>
                <a:pPr marL="742950" lvl="2" indent="-342900"/>
                <a:r>
                  <a:rPr lang="en-US" dirty="0" smtClean="0"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6600"/>
                        </a:solidFill>
                        <a:latin typeface="Cambria Math"/>
                        <a:ea typeface="+mn-ea"/>
                        <a:cs typeface="+mn-cs"/>
                        <a:sym typeface="Symbol"/>
                      </a:rPr>
                      <m:t>𝜇</m:t>
                    </m:r>
                  </m:oMath>
                </a14:m>
                <a:r>
                  <a:rPr lang="en-US" sz="2000" i="1" baseline="-25000" dirty="0" smtClean="0">
                    <a:solidFill>
                      <a:srgbClr val="006600"/>
                    </a:solidFill>
                    <a:ea typeface="+mn-ea"/>
                    <a:cs typeface="+mn-cs"/>
                    <a:sym typeface="Symbol"/>
                  </a:rPr>
                  <a:t> </a:t>
                </a:r>
                <a:r>
                  <a:rPr lang="en-US" dirty="0" smtClean="0"/>
                  <a:t>be the average of </a:t>
                </a:r>
                <a:r>
                  <a:rPr lang="en-US" i="1" dirty="0" err="1" smtClean="0">
                    <a:solidFill>
                      <a:srgbClr val="006600"/>
                    </a:solidFill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</a:rPr>
                  <a:t>p</a:t>
                </a:r>
                <a:r>
                  <a:rPr lang="en-US" sz="1800" baseline="-25000" dirty="0" smtClean="0"/>
                  <a:t> </a:t>
                </a:r>
              </a:p>
              <a:p>
                <a:pPr marL="742950" lvl="2" indent="-342900"/>
                <a:r>
                  <a:rPr lang="en-US" dirty="0" smtClean="0">
                    <a:ea typeface="+mn-ea"/>
                    <a:cs typeface="+mn-cs"/>
                  </a:rPr>
                  <a:t>Let  </a:t>
                </a:r>
                <a:r>
                  <a:rPr lang="en-US" i="1" dirty="0" smtClean="0">
                    <a:solidFill>
                      <a:srgbClr val="006600"/>
                    </a:solidFill>
                    <a:ea typeface="+mn-ea"/>
                    <a:cs typeface="+mn-cs"/>
                  </a:rPr>
                  <a:t>std(</a:t>
                </a:r>
                <a:r>
                  <a:rPr lang="en-US" i="1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p</a:t>
                </a:r>
                <a:r>
                  <a:rPr lang="en-US" i="1" dirty="0" smtClean="0">
                    <a:solidFill>
                      <a:srgbClr val="006600"/>
                    </a:solidFill>
                    <a:ea typeface="+mn-ea"/>
                    <a:cs typeface="+mn-cs"/>
                  </a:rPr>
                  <a:t>)</a:t>
                </a:r>
                <a:r>
                  <a:rPr lang="en-US" dirty="0" smtClean="0">
                    <a:ea typeface="+mn-ea"/>
                    <a:cs typeface="+mn-cs"/>
                  </a:rPr>
                  <a:t> be the standard deviation of </a:t>
                </a:r>
                <a:r>
                  <a:rPr lang="en-US" i="1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  <a:ea typeface="+mn-ea"/>
                    <a:cs typeface="+mn-cs"/>
                  </a:rPr>
                  <a:t>p</a:t>
                </a:r>
                <a:endParaRPr lang="en-US" i="1" baseline="-25000" dirty="0" smtClean="0">
                  <a:solidFill>
                    <a:srgbClr val="006600"/>
                  </a:solidFill>
                  <a:ea typeface="+mn-ea"/>
                  <a:cs typeface="+mn-cs"/>
                </a:endParaRPr>
              </a:p>
              <a:p>
                <a:pPr marL="742950" lvl="2" indent="-342900"/>
                <a:r>
                  <a:rPr lang="en-US" dirty="0" smtClean="0"/>
                  <a:t>Then the normalized patch is given by </a:t>
                </a:r>
              </a:p>
              <a:p>
                <a:pPr marL="742950" lvl="2" indent="-342900">
                  <a:buNone/>
                </a:pPr>
                <a:r>
                  <a:rPr lang="en-US" dirty="0" smtClean="0"/>
                  <a:t>	</a:t>
                </a:r>
                <a:r>
                  <a:rPr lang="en-US" i="1" dirty="0" err="1" smtClean="0">
                    <a:solidFill>
                      <a:srgbClr val="006600"/>
                    </a:solidFill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</a:rPr>
                  <a:t>p-normlized</a:t>
                </a:r>
                <a:r>
                  <a:rPr lang="en-US" i="1" dirty="0" smtClean="0">
                    <a:solidFill>
                      <a:srgbClr val="006600"/>
                    </a:solidFill>
                  </a:rPr>
                  <a:t>= (</a:t>
                </a:r>
                <a:r>
                  <a:rPr lang="en-US" i="1" dirty="0" err="1" smtClean="0">
                    <a:solidFill>
                      <a:srgbClr val="006600"/>
                    </a:solidFill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</a:rPr>
                  <a:t>p</a:t>
                </a:r>
                <a:r>
                  <a:rPr lang="en-US" sz="1800" i="1" dirty="0" smtClean="0">
                    <a:solidFill>
                      <a:srgbClr val="006600"/>
                    </a:solidFill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006600"/>
                        </a:solidFill>
                        <a:latin typeface="Cambria Math"/>
                        <a:sym typeface="Symbol"/>
                      </a:rPr>
                      <m:t>−</m:t>
                    </m:r>
                    <m:r>
                      <a:rPr lang="en-US" i="1" dirty="0" smtClean="0">
                        <a:solidFill>
                          <a:srgbClr val="006600"/>
                        </a:solidFill>
                        <a:latin typeface="Cambria Math"/>
                        <a:sym typeface="Symbol"/>
                      </a:rPr>
                      <m:t>𝜇</m:t>
                    </m:r>
                  </m:oMath>
                </a14:m>
                <a:r>
                  <a:rPr lang="en-US" i="1" dirty="0" smtClean="0">
                    <a:solidFill>
                      <a:srgbClr val="006600"/>
                    </a:solidFill>
                    <a:sym typeface="Symbol"/>
                  </a:rPr>
                  <a:t>)/</a:t>
                </a:r>
                <a:r>
                  <a:rPr lang="en-US" sz="1800" i="1" dirty="0" smtClean="0">
                    <a:solidFill>
                      <a:srgbClr val="006600"/>
                    </a:solidFill>
                  </a:rPr>
                  <a:t> </a:t>
                </a:r>
                <a:r>
                  <a:rPr lang="en-US" i="1" dirty="0" smtClean="0">
                    <a:solidFill>
                      <a:srgbClr val="006600"/>
                    </a:solidFill>
                  </a:rPr>
                  <a:t>std(</a:t>
                </a:r>
                <a:r>
                  <a:rPr lang="en-US" i="1" dirty="0" err="1" smtClean="0">
                    <a:solidFill>
                      <a:srgbClr val="006600"/>
                    </a:solidFill>
                  </a:rPr>
                  <a:t>I</a:t>
                </a:r>
                <a:r>
                  <a:rPr lang="en-US" i="1" baseline="-25000" dirty="0" err="1" smtClean="0">
                    <a:solidFill>
                      <a:srgbClr val="006600"/>
                    </a:solidFill>
                  </a:rPr>
                  <a:t>p</a:t>
                </a:r>
                <a:r>
                  <a:rPr lang="en-US" i="1" dirty="0" smtClean="0">
                    <a:solidFill>
                      <a:srgbClr val="006600"/>
                    </a:solidFill>
                  </a:rPr>
                  <a:t>)</a:t>
                </a:r>
              </a:p>
              <a:p>
                <a:pPr marL="742950" lvl="2" indent="-342900"/>
                <a:endParaRPr lang="en-US" dirty="0" smtClean="0">
                  <a:ea typeface="+mn-ea"/>
                  <a:cs typeface="+mn-cs"/>
                </a:endParaRPr>
              </a:p>
              <a:p>
                <a:pPr marL="342900" lvl="1" indent="-342900"/>
                <a:endParaRPr lang="en-US" sz="3200" dirty="0" smtClean="0"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7800" y="5943600"/>
                <a:ext cx="3124200" cy="42774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𝑠𝑡𝑑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e-IL" sz="1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943600"/>
                <a:ext cx="3124200" cy="427746"/>
              </a:xfrm>
              <a:prstGeom prst="rect">
                <a:avLst/>
              </a:prstGeom>
              <a:blipFill rotWithShape="1"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smtClean="0"/>
              <a:t>Take 40x40 square window around detected feature</a:t>
            </a:r>
          </a:p>
          <a:p>
            <a:pPr lvl="1"/>
            <a:r>
              <a:rPr lang="en-US" sz="1800" dirty="0" smtClean="0"/>
              <a:t>Scale to 1/5 size (using </a:t>
            </a:r>
            <a:r>
              <a:rPr lang="en-US" sz="1800" dirty="0" err="1" smtClean="0"/>
              <a:t>prefiltering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Rotate to horizontal</a:t>
            </a:r>
          </a:p>
          <a:p>
            <a:pPr lvl="1"/>
            <a:r>
              <a:rPr lang="en-US" sz="1800" dirty="0" smtClean="0"/>
              <a:t>Intensity scaling</a:t>
            </a:r>
          </a:p>
        </p:txBody>
      </p:sp>
      <p:pic>
        <p:nvPicPr>
          <p:cNvPr id="65540" name="Picture 2" descr="matierb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3400" y="3276600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1" name="Rectangle 3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mtClean="0">
                <a:solidFill>
                  <a:srgbClr val="0066FF"/>
                </a:solidFill>
              </a:rPr>
              <a:t>M</a:t>
            </a:r>
            <a:r>
              <a:rPr lang="en-US" smtClean="0"/>
              <a:t>ultiscale </a:t>
            </a:r>
            <a:r>
              <a:rPr lang="en-US" smtClean="0">
                <a:solidFill>
                  <a:srgbClr val="0066FF"/>
                </a:solidFill>
              </a:rPr>
              <a:t>O</a:t>
            </a:r>
            <a:r>
              <a:rPr lang="en-US" smtClean="0"/>
              <a:t>riented </a:t>
            </a:r>
            <a:r>
              <a:rPr lang="en-US" smtClean="0">
                <a:solidFill>
                  <a:srgbClr val="0066FF"/>
                </a:solidFill>
              </a:rPr>
              <a:t>P</a:t>
            </a:r>
            <a:r>
              <a:rPr lang="en-US" smtClean="0"/>
              <a:t>atche</a:t>
            </a:r>
            <a:r>
              <a:rPr lang="en-US" smtClean="0">
                <a:solidFill>
                  <a:srgbClr val="0066FF"/>
                </a:solidFill>
              </a:rPr>
              <a:t>S</a:t>
            </a:r>
            <a:r>
              <a:rPr lang="en-US" smtClean="0"/>
              <a:t> descriptor</a:t>
            </a:r>
          </a:p>
        </p:txBody>
      </p:sp>
      <p:pic>
        <p:nvPicPr>
          <p:cNvPr id="65542" name="Picture 5" descr="matierbf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99100" y="3570288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3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5562600" y="3886200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65544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819400" y="4038600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he-IL"/>
          </a:p>
        </p:txBody>
      </p:sp>
      <p:sp>
        <p:nvSpPr>
          <p:cNvPr id="6554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67400" y="4191000"/>
            <a:ext cx="1166813" cy="396875"/>
          </a:xfrm>
          <a:prstGeom prst="rect">
            <a:avLst/>
          </a:prstGeom>
          <a:noFill/>
          <a:ln w="381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Verdana" pitchFamily="34" charset="0"/>
              </a:rPr>
              <a:t>8 pixels</a:t>
            </a:r>
          </a:p>
        </p:txBody>
      </p:sp>
      <p:sp>
        <p:nvSpPr>
          <p:cNvPr id="65546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 rot="720000">
            <a:off x="2689984" y="3691924"/>
            <a:ext cx="1098550" cy="336550"/>
          </a:xfrm>
          <a:prstGeom prst="rect">
            <a:avLst/>
          </a:prstGeom>
          <a:noFill/>
          <a:ln w="38100">
            <a:noFill/>
            <a:miter lim="800000"/>
            <a:headEnd type="none" w="lg" len="med"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Verdana" pitchFamily="34" charset="0"/>
              </a:rPr>
              <a:t>40 pixels</a:t>
            </a:r>
          </a:p>
        </p:txBody>
      </p:sp>
      <p:sp>
        <p:nvSpPr>
          <p:cNvPr id="65547" name="Rectangle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953000" y="6488113"/>
            <a:ext cx="4070350" cy="369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slide by Matthew Brown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Computer Vision</a:t>
            </a:r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69D52-DB50-40FF-B3F6-E361027423E0}" type="slidenum">
              <a:rPr lang="he-IL" altLang="en-US"/>
              <a:pPr/>
              <a:t>62</a:t>
            </a:fld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2792" y="389077"/>
            <a:ext cx="6191117" cy="707886"/>
          </a:xfrm>
        </p:spPr>
        <p:txBody>
          <a:bodyPr wrap="none">
            <a:spAutoFit/>
          </a:bodyPr>
          <a:lstStyle/>
          <a:p>
            <a:r>
              <a:rPr lang="en-US" dirty="0" smtClean="0"/>
              <a:t>Matching Descriptors</a:t>
            </a:r>
            <a:endParaRPr 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1143000" y="3886200"/>
            <a:ext cx="6294437" cy="2903538"/>
            <a:chOff x="1497013" y="1695450"/>
            <a:chExt cx="6294437" cy="2903538"/>
          </a:xfrm>
        </p:grpSpPr>
        <p:sp>
          <p:nvSpPr>
            <p:cNvPr id="503813" name="Line 5"/>
            <p:cNvSpPr>
              <a:spLocks noChangeShapeType="1"/>
            </p:cNvSpPr>
            <p:nvPr/>
          </p:nvSpPr>
          <p:spPr bwMode="auto">
            <a:xfrm>
              <a:off x="4349750" y="2428875"/>
              <a:ext cx="4921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14" name="Text Box 6"/>
            <p:cNvSpPr txBox="1">
              <a:spLocks noChangeArrowheads="1"/>
            </p:cNvSpPr>
            <p:nvPr/>
          </p:nvSpPr>
          <p:spPr bwMode="auto">
            <a:xfrm>
              <a:off x="3482975" y="4141788"/>
              <a:ext cx="184150" cy="4572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endParaRPr lang="en-GB" baseline="0">
                <a:latin typeface="Times New Roman" pitchFamily="18" charset="0"/>
              </a:endParaRPr>
            </a:p>
          </p:txBody>
        </p:sp>
        <p:grpSp>
          <p:nvGrpSpPr>
            <p:cNvPr id="2" name="Group 7"/>
            <p:cNvGrpSpPr>
              <a:grpSpLocks/>
            </p:cNvGrpSpPr>
            <p:nvPr/>
          </p:nvGrpSpPr>
          <p:grpSpPr bwMode="auto">
            <a:xfrm>
              <a:off x="1698625" y="3449638"/>
              <a:ext cx="742950" cy="823912"/>
              <a:chOff x="2717" y="1760"/>
              <a:chExt cx="468" cy="519"/>
            </a:xfrm>
          </p:grpSpPr>
          <p:sp>
            <p:nvSpPr>
              <p:cNvPr id="503816" name="Line 8"/>
              <p:cNvSpPr>
                <a:spLocks noChangeAspect="1" noChangeShapeType="1"/>
              </p:cNvSpPr>
              <p:nvPr/>
            </p:nvSpPr>
            <p:spPr bwMode="auto">
              <a:xfrm>
                <a:off x="2877" y="1960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7" name="Line 9"/>
              <p:cNvSpPr>
                <a:spLocks noChangeAspect="1" noChangeShapeType="1"/>
              </p:cNvSpPr>
              <p:nvPr/>
            </p:nvSpPr>
            <p:spPr bwMode="auto">
              <a:xfrm>
                <a:off x="2877" y="2008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8" name="Line 10"/>
              <p:cNvSpPr>
                <a:spLocks noChangeAspect="1" noChangeShapeType="1"/>
              </p:cNvSpPr>
              <p:nvPr/>
            </p:nvSpPr>
            <p:spPr bwMode="auto">
              <a:xfrm>
                <a:off x="2878" y="205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19" name="Line 11"/>
              <p:cNvSpPr>
                <a:spLocks noChangeAspect="1" noChangeShapeType="1"/>
              </p:cNvSpPr>
              <p:nvPr/>
            </p:nvSpPr>
            <p:spPr bwMode="auto">
              <a:xfrm>
                <a:off x="2878" y="210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0" name="Line 12"/>
              <p:cNvSpPr>
                <a:spLocks noChangeAspect="1" noChangeShapeType="1"/>
              </p:cNvSpPr>
              <p:nvPr/>
            </p:nvSpPr>
            <p:spPr bwMode="auto">
              <a:xfrm>
                <a:off x="2877" y="2156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1" name="Rectangle 13"/>
              <p:cNvSpPr>
                <a:spLocks noChangeArrowheads="1"/>
              </p:cNvSpPr>
              <p:nvPr/>
            </p:nvSpPr>
            <p:spPr bwMode="auto">
              <a:xfrm>
                <a:off x="2717" y="1760"/>
                <a:ext cx="468" cy="51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en-US" sz="4800" baseline="0">
                    <a:latin typeface="Times New Roman" pitchFamily="18" charset="0"/>
                  </a:rPr>
                  <a:t>( )</a:t>
                </a:r>
              </a:p>
            </p:txBody>
          </p:sp>
        </p:grpSp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6308725" y="3449638"/>
              <a:ext cx="742950" cy="823912"/>
              <a:chOff x="2717" y="1760"/>
              <a:chExt cx="468" cy="519"/>
            </a:xfrm>
          </p:grpSpPr>
          <p:sp>
            <p:nvSpPr>
              <p:cNvPr id="503823" name="Line 15"/>
              <p:cNvSpPr>
                <a:spLocks noChangeAspect="1" noChangeShapeType="1"/>
              </p:cNvSpPr>
              <p:nvPr/>
            </p:nvSpPr>
            <p:spPr bwMode="auto">
              <a:xfrm>
                <a:off x="2877" y="1960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4" name="Line 16"/>
              <p:cNvSpPr>
                <a:spLocks noChangeAspect="1" noChangeShapeType="1"/>
              </p:cNvSpPr>
              <p:nvPr/>
            </p:nvSpPr>
            <p:spPr bwMode="auto">
              <a:xfrm>
                <a:off x="2877" y="2008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5" name="Line 17"/>
              <p:cNvSpPr>
                <a:spLocks noChangeAspect="1" noChangeShapeType="1"/>
              </p:cNvSpPr>
              <p:nvPr/>
            </p:nvSpPr>
            <p:spPr bwMode="auto">
              <a:xfrm>
                <a:off x="2878" y="2056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6" name="Line 18"/>
              <p:cNvSpPr>
                <a:spLocks noChangeAspect="1" noChangeShapeType="1"/>
              </p:cNvSpPr>
              <p:nvPr/>
            </p:nvSpPr>
            <p:spPr bwMode="auto">
              <a:xfrm>
                <a:off x="2878" y="2104"/>
                <a:ext cx="14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7" name="Line 19"/>
              <p:cNvSpPr>
                <a:spLocks noChangeAspect="1" noChangeShapeType="1"/>
              </p:cNvSpPr>
              <p:nvPr/>
            </p:nvSpPr>
            <p:spPr bwMode="auto">
              <a:xfrm>
                <a:off x="2877" y="2156"/>
                <a:ext cx="14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he-IL"/>
              </a:p>
            </p:txBody>
          </p:sp>
          <p:sp>
            <p:nvSpPr>
              <p:cNvPr id="503828" name="Rectangle 20"/>
              <p:cNvSpPr>
                <a:spLocks noChangeArrowheads="1"/>
              </p:cNvSpPr>
              <p:nvPr/>
            </p:nvSpPr>
            <p:spPr bwMode="auto">
              <a:xfrm>
                <a:off x="2717" y="1760"/>
                <a:ext cx="468" cy="519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en-US" sz="4800" baseline="0" dirty="0">
                    <a:latin typeface="Times New Roman" pitchFamily="18" charset="0"/>
                  </a:rPr>
                  <a:t>( )</a:t>
                </a:r>
              </a:p>
            </p:txBody>
          </p:sp>
        </p:grpSp>
        <p:sp>
          <p:nvSpPr>
            <p:cNvPr id="503829" name="Freeform 21"/>
            <p:cNvSpPr>
              <a:spLocks/>
            </p:cNvSpPr>
            <p:nvPr/>
          </p:nvSpPr>
          <p:spPr bwMode="auto">
            <a:xfrm>
              <a:off x="2128838" y="2992438"/>
              <a:ext cx="1682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190"/>
                </a:cxn>
                <a:cxn ang="0">
                  <a:pos x="0" y="360"/>
                </a:cxn>
              </a:cxnLst>
              <a:rect l="0" t="0" r="r" b="b"/>
              <a:pathLst>
                <a:path w="106" h="360">
                  <a:moveTo>
                    <a:pt x="0" y="0"/>
                  </a:moveTo>
                  <a:cubicBezTo>
                    <a:pt x="53" y="65"/>
                    <a:pt x="106" y="130"/>
                    <a:pt x="106" y="190"/>
                  </a:cubicBezTo>
                  <a:cubicBezTo>
                    <a:pt x="106" y="250"/>
                    <a:pt x="18" y="332"/>
                    <a:pt x="0" y="36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30" name="Freeform 22"/>
            <p:cNvSpPr>
              <a:spLocks/>
            </p:cNvSpPr>
            <p:nvPr/>
          </p:nvSpPr>
          <p:spPr bwMode="auto">
            <a:xfrm>
              <a:off x="6951663" y="3065463"/>
              <a:ext cx="168275" cy="57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6" y="190"/>
                </a:cxn>
                <a:cxn ang="0">
                  <a:pos x="0" y="360"/>
                </a:cxn>
              </a:cxnLst>
              <a:rect l="0" t="0" r="r" b="b"/>
              <a:pathLst>
                <a:path w="106" h="360">
                  <a:moveTo>
                    <a:pt x="0" y="0"/>
                  </a:moveTo>
                  <a:cubicBezTo>
                    <a:pt x="53" y="65"/>
                    <a:pt x="106" y="130"/>
                    <a:pt x="106" y="190"/>
                  </a:cubicBezTo>
                  <a:cubicBezTo>
                    <a:pt x="106" y="250"/>
                    <a:pt x="18" y="332"/>
                    <a:pt x="0" y="36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he-IL"/>
            </a:p>
          </p:txBody>
        </p:sp>
        <p:sp>
          <p:nvSpPr>
            <p:cNvPr id="503831" name="Text Box 23"/>
            <p:cNvSpPr txBox="1">
              <a:spLocks noChangeArrowheads="1"/>
            </p:cNvSpPr>
            <p:nvPr/>
          </p:nvSpPr>
          <p:spPr bwMode="auto">
            <a:xfrm>
              <a:off x="4316413" y="3554413"/>
              <a:ext cx="571500" cy="9144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5400" baseline="0">
                  <a:latin typeface="Times New Roman" pitchFamily="18" charset="0"/>
                </a:rPr>
                <a:t>=</a:t>
              </a:r>
              <a:endParaRPr lang="en-US" baseline="0">
                <a:latin typeface="Times New Roman" pitchFamily="18" charset="0"/>
              </a:endParaRPr>
            </a:p>
          </p:txBody>
        </p:sp>
        <p:sp>
          <p:nvSpPr>
            <p:cNvPr id="503832" name="Text Box 24"/>
            <p:cNvSpPr txBox="1">
              <a:spLocks noChangeArrowheads="1"/>
            </p:cNvSpPr>
            <p:nvPr/>
          </p:nvSpPr>
          <p:spPr bwMode="auto">
            <a:xfrm>
              <a:off x="4408488" y="3446463"/>
              <a:ext cx="387350" cy="5191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sz="2800" baseline="0">
                  <a:latin typeface="Times New Roman" pitchFamily="18" charset="0"/>
                </a:rPr>
                <a:t>?</a:t>
              </a:r>
              <a:endParaRPr lang="en-US" baseline="0">
                <a:latin typeface="Times New Roman" pitchFamily="18" charset="0"/>
              </a:endParaRPr>
            </a:p>
          </p:txBody>
        </p:sp>
        <p:grpSp>
          <p:nvGrpSpPr>
            <p:cNvPr id="4" name="Group 25"/>
            <p:cNvGrpSpPr>
              <a:grpSpLocks/>
            </p:cNvGrpSpPr>
            <p:nvPr/>
          </p:nvGrpSpPr>
          <p:grpSpPr bwMode="auto">
            <a:xfrm>
              <a:off x="1497013" y="1695450"/>
              <a:ext cx="6294437" cy="1550988"/>
              <a:chOff x="769" y="1041"/>
              <a:chExt cx="3965" cy="977"/>
            </a:xfrm>
          </p:grpSpPr>
          <p:grpSp>
            <p:nvGrpSpPr>
              <p:cNvPr id="5" name="Group 26"/>
              <p:cNvGrpSpPr>
                <a:grpSpLocks noChangeAspect="1"/>
              </p:cNvGrpSpPr>
              <p:nvPr/>
            </p:nvGrpSpPr>
            <p:grpSpPr bwMode="auto">
              <a:xfrm>
                <a:off x="769" y="1041"/>
                <a:ext cx="1436" cy="977"/>
                <a:chOff x="524" y="1041"/>
                <a:chExt cx="1798" cy="1223"/>
              </a:xfrm>
            </p:grpSpPr>
            <p:pic>
              <p:nvPicPr>
                <p:cNvPr id="503835" name="Picture 27" descr="vangogh0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4" y="1041"/>
                  <a:ext cx="1798" cy="1223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6" name="Group 28"/>
                <p:cNvGrpSpPr>
                  <a:grpSpLocks noChangeAspect="1"/>
                </p:cNvGrpSpPr>
                <p:nvPr/>
              </p:nvGrpSpPr>
              <p:grpSpPr bwMode="auto">
                <a:xfrm>
                  <a:off x="668" y="1896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37" name="Line 29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38" name="Line 30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7" name="Group 31"/>
                <p:cNvGrpSpPr>
                  <a:grpSpLocks noChangeAspect="1"/>
                </p:cNvGrpSpPr>
                <p:nvPr/>
              </p:nvGrpSpPr>
              <p:grpSpPr bwMode="auto">
                <a:xfrm>
                  <a:off x="1355" y="1961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40" name="Line 3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1" name="Line 33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8" name="Group 34"/>
                <p:cNvGrpSpPr>
                  <a:grpSpLocks noChangeAspect="1"/>
                </p:cNvGrpSpPr>
                <p:nvPr/>
              </p:nvGrpSpPr>
              <p:grpSpPr bwMode="auto">
                <a:xfrm>
                  <a:off x="1080" y="1729"/>
                  <a:ext cx="125" cy="124"/>
                  <a:chOff x="1824" y="1728"/>
                  <a:chExt cx="1392" cy="1392"/>
                </a:xfrm>
              </p:grpSpPr>
              <p:sp>
                <p:nvSpPr>
                  <p:cNvPr id="503843" name="Line 35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4" name="Line 36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9" name="Group 37"/>
                <p:cNvGrpSpPr>
                  <a:grpSpLocks noChangeAspect="1"/>
                </p:cNvGrpSpPr>
                <p:nvPr/>
              </p:nvGrpSpPr>
              <p:grpSpPr bwMode="auto">
                <a:xfrm>
                  <a:off x="800" y="1553"/>
                  <a:ext cx="125" cy="125"/>
                  <a:chOff x="1824" y="1728"/>
                  <a:chExt cx="1392" cy="1392"/>
                </a:xfrm>
              </p:grpSpPr>
              <p:sp>
                <p:nvSpPr>
                  <p:cNvPr id="503846" name="Line 38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47" name="Line 39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0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1721" y="1942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49" name="Line 4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0" name="Line 42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1" name="Group 43"/>
                <p:cNvGrpSpPr>
                  <a:grpSpLocks noChangeAspect="1"/>
                </p:cNvGrpSpPr>
                <p:nvPr/>
              </p:nvGrpSpPr>
              <p:grpSpPr bwMode="auto">
                <a:xfrm>
                  <a:off x="1607" y="1340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52" name="Line 4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3" name="Line 45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2" name="Group 46"/>
                <p:cNvGrpSpPr>
                  <a:grpSpLocks noChangeAspect="1"/>
                </p:cNvGrpSpPr>
                <p:nvPr/>
              </p:nvGrpSpPr>
              <p:grpSpPr bwMode="auto">
                <a:xfrm>
                  <a:off x="1807" y="1580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55" name="Line 4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6" name="Line 48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3" name="Group 49"/>
                <p:cNvGrpSpPr>
                  <a:grpSpLocks noChangeAspect="1"/>
                </p:cNvGrpSpPr>
                <p:nvPr/>
              </p:nvGrpSpPr>
              <p:grpSpPr bwMode="auto">
                <a:xfrm>
                  <a:off x="1021" y="2042"/>
                  <a:ext cx="124" cy="124"/>
                  <a:chOff x="1824" y="1728"/>
                  <a:chExt cx="1392" cy="1392"/>
                </a:xfrm>
              </p:grpSpPr>
              <p:sp>
                <p:nvSpPr>
                  <p:cNvPr id="503858" name="Line 5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59" name="Line 51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4" name="Group 52"/>
                <p:cNvGrpSpPr>
                  <a:grpSpLocks noChangeAspect="1"/>
                </p:cNvGrpSpPr>
                <p:nvPr/>
              </p:nvGrpSpPr>
              <p:grpSpPr bwMode="auto">
                <a:xfrm>
                  <a:off x="1333" y="1548"/>
                  <a:ext cx="125" cy="124"/>
                  <a:chOff x="1824" y="1728"/>
                  <a:chExt cx="1392" cy="1392"/>
                </a:xfrm>
              </p:grpSpPr>
              <p:sp>
                <p:nvSpPr>
                  <p:cNvPr id="503861" name="Line 5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62" name="Line 54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</p:grpSp>
          <p:grpSp>
            <p:nvGrpSpPr>
              <p:cNvPr id="15" name="Group 55"/>
              <p:cNvGrpSpPr>
                <a:grpSpLocks noChangeAspect="1"/>
              </p:cNvGrpSpPr>
              <p:nvPr/>
            </p:nvGrpSpPr>
            <p:grpSpPr bwMode="auto">
              <a:xfrm>
                <a:off x="3297" y="1043"/>
                <a:ext cx="1437" cy="975"/>
                <a:chOff x="3052" y="1044"/>
                <a:chExt cx="1798" cy="1220"/>
              </a:xfrm>
            </p:grpSpPr>
            <p:pic>
              <p:nvPicPr>
                <p:cNvPr id="503864" name="Picture 56" descr="v_img1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052" y="1044"/>
                  <a:ext cx="1798" cy="122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6" name="Group 57"/>
                <p:cNvGrpSpPr>
                  <a:grpSpLocks noChangeAspect="1"/>
                </p:cNvGrpSpPr>
                <p:nvPr/>
              </p:nvGrpSpPr>
              <p:grpSpPr bwMode="auto">
                <a:xfrm>
                  <a:off x="3660" y="1396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66" name="Line 58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67" name="Line 59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7" name="Group 60"/>
                <p:cNvGrpSpPr>
                  <a:grpSpLocks noChangeAspect="1"/>
                </p:cNvGrpSpPr>
                <p:nvPr/>
              </p:nvGrpSpPr>
              <p:grpSpPr bwMode="auto">
                <a:xfrm>
                  <a:off x="3932" y="1245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69" name="Line 6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0" name="Line 62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8" name="Group 63"/>
                <p:cNvGrpSpPr>
                  <a:grpSpLocks noChangeAspect="1"/>
                </p:cNvGrpSpPr>
                <p:nvPr/>
              </p:nvGrpSpPr>
              <p:grpSpPr bwMode="auto">
                <a:xfrm>
                  <a:off x="4266" y="1439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2" name="Line 6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3" name="Line 65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9" name="Group 66"/>
                <p:cNvGrpSpPr>
                  <a:grpSpLocks noChangeAspect="1"/>
                </p:cNvGrpSpPr>
                <p:nvPr/>
              </p:nvGrpSpPr>
              <p:grpSpPr bwMode="auto">
                <a:xfrm>
                  <a:off x="3795" y="1717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5" name="Line 6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6" name="Line 68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0" name="Group 69"/>
                <p:cNvGrpSpPr>
                  <a:grpSpLocks noChangeAspect="1"/>
                </p:cNvGrpSpPr>
                <p:nvPr/>
              </p:nvGrpSpPr>
              <p:grpSpPr bwMode="auto">
                <a:xfrm>
                  <a:off x="3940" y="1946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78" name="Line 7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79" name="Line 71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1" name="Group 72"/>
                <p:cNvGrpSpPr>
                  <a:grpSpLocks noChangeAspect="1"/>
                </p:cNvGrpSpPr>
                <p:nvPr/>
              </p:nvGrpSpPr>
              <p:grpSpPr bwMode="auto">
                <a:xfrm>
                  <a:off x="4183" y="2105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81" name="Line 7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82" name="Line 74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2" name="Group 75"/>
                <p:cNvGrpSpPr>
                  <a:grpSpLocks noChangeAspect="1"/>
                </p:cNvGrpSpPr>
                <p:nvPr/>
              </p:nvGrpSpPr>
              <p:grpSpPr bwMode="auto">
                <a:xfrm>
                  <a:off x="4213" y="1813"/>
                  <a:ext cx="124" cy="125"/>
                  <a:chOff x="1824" y="1728"/>
                  <a:chExt cx="1392" cy="1392"/>
                </a:xfrm>
              </p:grpSpPr>
              <p:sp>
                <p:nvSpPr>
                  <p:cNvPr id="503884" name="Line 7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502" y="1728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  <p:sp>
                <p:nvSpPr>
                  <p:cNvPr id="503885" name="Line 77"/>
                  <p:cNvSpPr>
                    <a:spLocks noChangeAspect="1" noChangeShapeType="1"/>
                  </p:cNvSpPr>
                  <p:nvPr/>
                </p:nvSpPr>
                <p:spPr bwMode="auto">
                  <a:xfrm rot="16200000" flipV="1">
                    <a:off x="2520" y="1704"/>
                    <a:ext cx="0" cy="1392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he-IL"/>
                  </a:p>
                </p:txBody>
              </p:sp>
            </p:grpSp>
          </p:grpSp>
        </p:grpSp>
      </p:grpSp>
      <p:sp>
        <p:nvSpPr>
          <p:cNvPr id="82" name="Content Placeholder 2"/>
          <p:cNvSpPr txBox="1">
            <a:spLocks/>
          </p:cNvSpPr>
          <p:nvPr/>
        </p:nvSpPr>
        <p:spPr bwMode="auto">
          <a:xfrm>
            <a:off x="685800" y="129540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Similarity of descriptors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Semi-local constraints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constraints: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</a:rPr>
              <a:t>Fundamental matrix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1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</a:rPr>
              <a:t>Affine transformation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buFont typeface="Wingdings" pitchFamily="2" charset="2"/>
              <a:buChar char="§"/>
              <a:tabLst/>
              <a:defRPr/>
            </a:pPr>
            <a:endParaRPr kumimoji="1" lang="en-US" sz="32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2590800" y="6324600"/>
            <a:ext cx="2971800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aseline="0" dirty="0">
                <a:latin typeface="Arial" pitchFamily="34" charset="0"/>
              </a:rPr>
              <a:t>Vector </a:t>
            </a:r>
            <a:r>
              <a:rPr lang="en-US" sz="1800" baseline="0" dirty="0" smtClean="0">
                <a:latin typeface="Arial" pitchFamily="34" charset="0"/>
              </a:rPr>
              <a:t>comparison</a:t>
            </a:r>
            <a:endParaRPr lang="en-US" sz="1800" baseline="0" dirty="0">
              <a:latin typeface="Arial" pitchFamily="34" charset="0"/>
            </a:endParaRPr>
          </a:p>
        </p:txBody>
      </p:sp>
      <p:sp>
        <p:nvSpPr>
          <p:cNvPr id="83" name="Right Brace 82"/>
          <p:cNvSpPr/>
          <p:nvPr/>
        </p:nvSpPr>
        <p:spPr bwMode="auto">
          <a:xfrm>
            <a:off x="5257800" y="2057400"/>
            <a:ext cx="304800" cy="1600200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38800" y="2590801"/>
            <a:ext cx="16764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Later on in the course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8308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Descriptors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learned so far is not good enough</a:t>
            </a:r>
          </a:p>
          <a:p>
            <a:r>
              <a:rPr lang="en-US" dirty="0" smtClean="0"/>
              <a:t>Other descriptors:</a:t>
            </a:r>
          </a:p>
          <a:p>
            <a:pPr lvl="1"/>
            <a:r>
              <a:rPr lang="en-US" dirty="0" smtClean="0"/>
              <a:t>Local histogram</a:t>
            </a:r>
          </a:p>
          <a:p>
            <a:pPr lvl="1"/>
            <a:r>
              <a:rPr lang="en-US" dirty="0" smtClean="0"/>
              <a:t>Local SIFT descriptor</a:t>
            </a:r>
            <a:br>
              <a:rPr lang="en-US" dirty="0" smtClean="0"/>
            </a:br>
            <a:r>
              <a:rPr lang="en-US" dirty="0" smtClean="0"/>
              <a:t> (one of the most popular 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63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132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002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Take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16x16 square window around detected feature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Compute edge orientation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for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each pixel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Throw out weak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edges</a:t>
            </a:r>
            <a:endParaRPr kumimoji="1" lang="en-US" sz="3200" dirty="0">
              <a:solidFill>
                <a:srgbClr val="003399"/>
              </a:solidFill>
              <a:latin typeface="+mn-lt"/>
            </a:endParaRP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Create histogram of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surviving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edge orientations</a:t>
            </a: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45720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66FF"/>
                </a:solidFill>
              </a:rPr>
              <a:t>S</a:t>
            </a:r>
            <a:r>
              <a:rPr lang="en-US" dirty="0" smtClean="0"/>
              <a:t>cale </a:t>
            </a:r>
            <a:r>
              <a:rPr lang="en-US" dirty="0" smtClean="0">
                <a:solidFill>
                  <a:srgbClr val="0066FF"/>
                </a:solidFill>
              </a:rPr>
              <a:t>I</a:t>
            </a:r>
            <a:r>
              <a:rPr lang="en-US" dirty="0" smtClean="0"/>
              <a:t>nvariant </a:t>
            </a:r>
            <a:r>
              <a:rPr lang="en-US" dirty="0" smtClean="0">
                <a:solidFill>
                  <a:srgbClr val="0066FF"/>
                </a:solidFill>
              </a:rPr>
              <a:t>F</a:t>
            </a:r>
            <a:r>
              <a:rPr lang="en-US" dirty="0" smtClean="0"/>
              <a:t>eature </a:t>
            </a:r>
            <a:r>
              <a:rPr lang="en-US" dirty="0" smtClean="0">
                <a:solidFill>
                  <a:srgbClr val="0066FF"/>
                </a:solidFill>
              </a:rPr>
              <a:t>T</a:t>
            </a:r>
            <a:r>
              <a:rPr lang="en-US" dirty="0" smtClean="0"/>
              <a:t>ransform</a:t>
            </a:r>
          </a:p>
        </p:txBody>
      </p:sp>
      <p:sp>
        <p:nvSpPr>
          <p:cNvPr id="67588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slide by David Lowe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2757575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2047" y="1447800"/>
            <a:ext cx="8305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20000"/>
              </a:spcBef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16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cells * 8 orientations = 128 dimensional descriptor</a:t>
            </a:r>
          </a:p>
          <a:p>
            <a:pPr marL="742950" lvl="1" indent="-285750">
              <a:spcBef>
                <a:spcPct val="20000"/>
              </a:spcBef>
            </a:pPr>
            <a:endParaRPr lang="en-US" sz="1800" b="0" dirty="0">
              <a:latin typeface="Arial" pitchFamily="34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1800" b="0" dirty="0">
              <a:latin typeface="Arial" pitchFamily="34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04800"/>
            <a:ext cx="7772400" cy="1143000"/>
          </a:xfrm>
        </p:spPr>
        <p:txBody>
          <a:bodyPr/>
          <a:lstStyle/>
          <a:p>
            <a:r>
              <a:rPr lang="en-US" b="1" dirty="0" smtClean="0"/>
              <a:t>SIFT Descriptor</a:t>
            </a:r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26953" y="2011280"/>
            <a:ext cx="5880894" cy="279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slide by David Lowe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4876800" y="4594224"/>
            <a:ext cx="2362200" cy="1300163"/>
            <a:chOff x="5715000" y="4343400"/>
            <a:chExt cx="2362200" cy="1299865"/>
          </a:xfrm>
        </p:grpSpPr>
        <p:cxnSp>
          <p:nvCxnSpPr>
            <p:cNvPr id="8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pitchFamily="34" charset="0"/>
                </a:rPr>
                <a:t>0</a:t>
              </a:r>
            </a:p>
          </p:txBody>
        </p:sp>
        <p:sp>
          <p:nvSpPr>
            <p:cNvPr id="18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Arial" pitchFamily="34" charset="0"/>
                  <a:sym typeface="Symbol" pitchFamily="18" charset="2"/>
                </a:rPr>
                <a:t>2</a:t>
              </a:r>
              <a:r>
                <a:rPr lang="el-GR">
                  <a:latin typeface="Arial" pitchFamily="34" charset="0"/>
                  <a:sym typeface="Symbol" pitchFamily="18" charset="2"/>
                </a:rPr>
                <a:t>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056187" y="5734765"/>
            <a:ext cx="18510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angle histogram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66800" y="2584499"/>
            <a:ext cx="1367530" cy="1530302"/>
            <a:chOff x="22917" y="2584498"/>
            <a:chExt cx="2411413" cy="2251075"/>
          </a:xfrm>
        </p:grpSpPr>
        <p:sp>
          <p:nvSpPr>
            <p:cNvPr id="20" name="מלבן 11"/>
            <p:cNvSpPr>
              <a:spLocks noChangeArrowheads="1"/>
            </p:cNvSpPr>
            <p:nvPr/>
          </p:nvSpPr>
          <p:spPr bwMode="auto">
            <a:xfrm>
              <a:off x="22917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1" name="מלבן 16"/>
            <p:cNvSpPr>
              <a:spLocks noChangeArrowheads="1"/>
            </p:cNvSpPr>
            <p:nvPr/>
          </p:nvSpPr>
          <p:spPr bwMode="auto">
            <a:xfrm>
              <a:off x="22917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2" name="מלבן 17"/>
            <p:cNvSpPr>
              <a:spLocks noChangeArrowheads="1"/>
            </p:cNvSpPr>
            <p:nvPr/>
          </p:nvSpPr>
          <p:spPr bwMode="auto">
            <a:xfrm>
              <a:off x="22917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3" name="מלבן 18"/>
            <p:cNvSpPr>
              <a:spLocks noChangeArrowheads="1"/>
            </p:cNvSpPr>
            <p:nvPr/>
          </p:nvSpPr>
          <p:spPr bwMode="auto">
            <a:xfrm>
              <a:off x="22917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4" name="מלבן 19"/>
            <p:cNvSpPr>
              <a:spLocks noChangeArrowheads="1"/>
            </p:cNvSpPr>
            <p:nvPr/>
          </p:nvSpPr>
          <p:spPr bwMode="auto">
            <a:xfrm>
              <a:off x="622992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5" name="מלבן 20"/>
            <p:cNvSpPr>
              <a:spLocks noChangeArrowheads="1"/>
            </p:cNvSpPr>
            <p:nvPr/>
          </p:nvSpPr>
          <p:spPr bwMode="auto">
            <a:xfrm>
              <a:off x="622992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6" name="מלבן 21"/>
            <p:cNvSpPr>
              <a:spLocks noChangeArrowheads="1"/>
            </p:cNvSpPr>
            <p:nvPr/>
          </p:nvSpPr>
          <p:spPr bwMode="auto">
            <a:xfrm>
              <a:off x="622992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7" name="מלבן 22"/>
            <p:cNvSpPr>
              <a:spLocks noChangeArrowheads="1"/>
            </p:cNvSpPr>
            <p:nvPr/>
          </p:nvSpPr>
          <p:spPr bwMode="auto">
            <a:xfrm>
              <a:off x="622992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8" name="מלבן 23"/>
            <p:cNvSpPr>
              <a:spLocks noChangeArrowheads="1"/>
            </p:cNvSpPr>
            <p:nvPr/>
          </p:nvSpPr>
          <p:spPr bwMode="auto">
            <a:xfrm>
              <a:off x="1232592" y="2584498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29" name="מלבן 24"/>
            <p:cNvSpPr>
              <a:spLocks noChangeArrowheads="1"/>
            </p:cNvSpPr>
            <p:nvPr/>
          </p:nvSpPr>
          <p:spPr bwMode="auto">
            <a:xfrm>
              <a:off x="1232592" y="314488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0" name="מלבן 25"/>
            <p:cNvSpPr>
              <a:spLocks noChangeArrowheads="1"/>
            </p:cNvSpPr>
            <p:nvPr/>
          </p:nvSpPr>
          <p:spPr bwMode="auto">
            <a:xfrm>
              <a:off x="1232592" y="3710036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1" name="מלבן 26"/>
            <p:cNvSpPr>
              <a:spLocks noChangeArrowheads="1"/>
            </p:cNvSpPr>
            <p:nvPr/>
          </p:nvSpPr>
          <p:spPr bwMode="auto">
            <a:xfrm>
              <a:off x="1232592" y="4270423"/>
              <a:ext cx="600075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2" name="מלבן 27"/>
            <p:cNvSpPr>
              <a:spLocks noChangeArrowheads="1"/>
            </p:cNvSpPr>
            <p:nvPr/>
          </p:nvSpPr>
          <p:spPr bwMode="auto">
            <a:xfrm>
              <a:off x="1832667" y="2584498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3" name="מלבן 28"/>
            <p:cNvSpPr>
              <a:spLocks noChangeArrowheads="1"/>
            </p:cNvSpPr>
            <p:nvPr/>
          </p:nvSpPr>
          <p:spPr bwMode="auto">
            <a:xfrm>
              <a:off x="1832667" y="3144886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4" name="מלבן 29"/>
            <p:cNvSpPr>
              <a:spLocks noChangeArrowheads="1"/>
            </p:cNvSpPr>
            <p:nvPr/>
          </p:nvSpPr>
          <p:spPr bwMode="auto">
            <a:xfrm>
              <a:off x="1832667" y="3710036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5" name="מלבן 30"/>
            <p:cNvSpPr>
              <a:spLocks noChangeArrowheads="1"/>
            </p:cNvSpPr>
            <p:nvPr/>
          </p:nvSpPr>
          <p:spPr bwMode="auto">
            <a:xfrm>
              <a:off x="1832667" y="4270423"/>
              <a:ext cx="601663" cy="565150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  <p:sp>
          <p:nvSpPr>
            <p:cNvPr id="36" name="מלבן 14"/>
            <p:cNvSpPr>
              <a:spLocks noChangeArrowheads="1"/>
            </p:cNvSpPr>
            <p:nvPr/>
          </p:nvSpPr>
          <p:spPr bwMode="auto">
            <a:xfrm>
              <a:off x="1232592" y="3714798"/>
              <a:ext cx="600075" cy="565150"/>
            </a:xfrm>
            <a:prstGeom prst="rect">
              <a:avLst/>
            </a:prstGeom>
            <a:solidFill>
              <a:srgbClr val="00B0F0">
                <a:alpha val="50195"/>
              </a:srgbClr>
            </a:solidFill>
            <a:ln w="254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he-IL"/>
              </a:defPPr>
              <a:lvl1pPr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r" rtl="1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r" defTabSz="914400" rtl="1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he-IL"/>
            </a:p>
          </p:txBody>
        </p:sp>
      </p:grpSp>
      <p:cxnSp>
        <p:nvCxnSpPr>
          <p:cNvPr id="5" name="Straight Connector 4"/>
          <p:cNvCxnSpPr>
            <a:stCxn id="36" idx="0"/>
          </p:cNvCxnSpPr>
          <p:nvPr/>
        </p:nvCxnSpPr>
        <p:spPr bwMode="auto">
          <a:xfrm flipV="1">
            <a:off x="1922970" y="2362202"/>
            <a:ext cx="1125030" cy="9906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1972076" y="3733262"/>
            <a:ext cx="1075924" cy="6537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5731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 smtClean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81000" y="1524000"/>
            <a:ext cx="7772400" cy="2819400"/>
          </a:xfrm>
        </p:spPr>
        <p:txBody>
          <a:bodyPr/>
          <a:lstStyle/>
          <a:p>
            <a:r>
              <a:rPr lang="en-US" sz="3600" kern="1200" dirty="0" smtClean="0">
                <a:ea typeface="+mn-ea"/>
                <a:cs typeface="+mn-cs"/>
              </a:rPr>
              <a:t>Changes in viewpoint:</a:t>
            </a:r>
            <a:r>
              <a:rPr lang="en-US" sz="3600" kern="1200" dirty="0" smtClean="0"/>
              <a:t> </a:t>
            </a:r>
            <a:r>
              <a:rPr lang="en-US" sz="3200" kern="1200" dirty="0" smtClean="0">
                <a:ea typeface="+mn-ea"/>
                <a:cs typeface="+mn-cs"/>
              </a:rPr>
              <a:t>Up to about 60 degree out of plane rotation</a:t>
            </a:r>
          </a:p>
          <a:p>
            <a:r>
              <a:rPr lang="en-US" sz="3600" kern="1200" dirty="0" smtClean="0"/>
              <a:t>S</a:t>
            </a:r>
            <a:r>
              <a:rPr lang="en-US" sz="3600" kern="1200" dirty="0" smtClean="0">
                <a:ea typeface="+mn-ea"/>
                <a:cs typeface="+mn-cs"/>
              </a:rPr>
              <a:t>ignificant changes in illumination</a:t>
            </a:r>
          </a:p>
          <a:p>
            <a:r>
              <a:rPr lang="en-US" sz="3200" kern="1200" dirty="0" smtClean="0">
                <a:ea typeface="+mn-ea"/>
                <a:cs typeface="+mn-cs"/>
              </a:rPr>
              <a:t>Fast and efficient (?)—can run in real time</a:t>
            </a:r>
          </a:p>
        </p:txBody>
      </p:sp>
      <p:pic>
        <p:nvPicPr>
          <p:cNvPr id="6" name="Picture 2" descr="http://www.cs.washington.edu/homes/snavely/outgoing/test/1a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4038600"/>
            <a:ext cx="3072730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www.cs.washington.edu/homes/snavely/outgoing/test/2a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4038600"/>
            <a:ext cx="3065134" cy="229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5"/>
          <p:cNvSpPr txBox="1">
            <a:spLocks/>
          </p:cNvSpPr>
          <p:nvPr/>
        </p:nvSpPr>
        <p:spPr bwMode="auto">
          <a:xfrm>
            <a:off x="54864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800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Eliminating Bad Matches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r>
              <a:rPr lang="en-US" dirty="0" smtClean="0"/>
              <a:t>Throw out features with </a:t>
            </a:r>
            <a:r>
              <a:rPr lang="en-US" dirty="0" smtClean="0">
                <a:solidFill>
                  <a:srgbClr val="006600"/>
                </a:solidFill>
              </a:rPr>
              <a:t>distance &gt; </a:t>
            </a:r>
            <a:r>
              <a:rPr lang="en-US" dirty="0" err="1" smtClean="0">
                <a:solidFill>
                  <a:srgbClr val="006600"/>
                </a:solidFill>
              </a:rPr>
              <a:t>th</a:t>
            </a:r>
            <a:endParaRPr lang="en-US" dirty="0" smtClean="0">
              <a:solidFill>
                <a:srgbClr val="006600"/>
              </a:solidFill>
            </a:endParaRPr>
          </a:p>
          <a:p>
            <a:r>
              <a:rPr lang="en-US" dirty="0" smtClean="0"/>
              <a:t>What is the right threshold?</a:t>
            </a:r>
          </a:p>
          <a:p>
            <a:pPr>
              <a:buFontTx/>
              <a:buNone/>
            </a:pPr>
            <a:endParaRPr lang="en-US" dirty="0" smtClean="0"/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990600" y="21494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892675" y="2144712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2711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5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26749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2559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2330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2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2178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3016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4764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23939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5" name="Rectangle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81475" y="223837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itchFamily="34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590800" y="27114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7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67200" y="255905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pitchFamily="34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74768" name="Freeform 16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1562100" y="233045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69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91000" y="30162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4770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267200" y="4464050"/>
            <a:ext cx="1630363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>
                <a:latin typeface="Arial" pitchFamily="34" charset="0"/>
              </a:rPr>
              <a:t>feature distance</a:t>
            </a:r>
            <a:endParaRPr lang="en-US" sz="1600" b="0" baseline="-25000">
              <a:latin typeface="Arial" pitchFamily="34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4648200" y="2863850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74772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14788" y="3241675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049713" y="2449512"/>
            <a:ext cx="903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6965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457200"/>
            <a:ext cx="8077200" cy="5257800"/>
          </a:xfrm>
        </p:spPr>
        <p:txBody>
          <a:bodyPr/>
          <a:lstStyle/>
          <a:p>
            <a:pPr marL="514350" indent="-457200"/>
            <a:endParaRPr lang="en-US" dirty="0" smtClean="0"/>
          </a:p>
          <a:p>
            <a:pPr marL="1314450" lvl="2" indent="-457200"/>
            <a:endParaRPr lang="en-US" sz="1800" dirty="0" smtClean="0"/>
          </a:p>
          <a:p>
            <a:pPr marL="514350" indent="-457200"/>
            <a:endParaRPr lang="en-US" sz="2600" dirty="0" smtClean="0"/>
          </a:p>
          <a:p>
            <a:pPr marL="514350" indent="-457200"/>
            <a:r>
              <a:rPr lang="en-US" sz="2600" dirty="0" smtClean="0"/>
              <a:t>Sum of differences, and threshold</a:t>
            </a:r>
          </a:p>
          <a:p>
            <a:pPr marL="514350" indent="-457200"/>
            <a:r>
              <a:rPr lang="en-US" sz="2600" dirty="0" smtClean="0"/>
              <a:t>Problem: ambiguous matching</a:t>
            </a:r>
            <a:endParaRPr lang="en-US" sz="1800" dirty="0" smtClean="0"/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7" name="Rectangl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latin typeface="Arial" pitchFamily="34" charset="0"/>
              </a:rPr>
              <a:t>I</a:t>
            </a:r>
            <a:r>
              <a:rPr lang="en-US" sz="3200" b="0" baseline="-25000">
                <a:latin typeface="Arial" pitchFamily="34" charset="0"/>
              </a:rPr>
              <a:t>1</a:t>
            </a:r>
          </a:p>
        </p:txBody>
      </p:sp>
      <p:sp>
        <p:nvSpPr>
          <p:cNvPr id="716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latin typeface="Arial" pitchFamily="34" charset="0"/>
              </a:rPr>
              <a:t>I</a:t>
            </a:r>
            <a:r>
              <a:rPr lang="en-US" sz="3200" b="0" baseline="-25000">
                <a:latin typeface="Arial" pitchFamily="34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16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12" name="Rectangle 14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95600" y="6324600"/>
            <a:ext cx="382668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latin typeface="Arial" pitchFamily="34" charset="0"/>
              </a:rPr>
              <a:t>Adapted from </a:t>
            </a:r>
            <a:r>
              <a:rPr lang="en-US" sz="1800" b="0" dirty="0" smtClean="0">
                <a:latin typeface="Arial" pitchFamily="34" charset="0"/>
              </a:rPr>
              <a:t>Seitz (also nex</a:t>
            </a:r>
            <a:r>
              <a:rPr lang="en-US" sz="1800" dirty="0" smtClean="0">
                <a:latin typeface="Arial" pitchFamily="34" charset="0"/>
              </a:rPr>
              <a:t>t slide)</a:t>
            </a:r>
            <a:endParaRPr lang="en-US" sz="18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088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TW" dirty="0" smtClean="0"/>
              <a:t>Nearest Neighbor </a:t>
            </a:r>
            <a:br>
              <a:rPr lang="en-US" altLang="zh-TW" dirty="0" smtClean="0"/>
            </a:br>
            <a:r>
              <a:rPr lang="en-US" altLang="zh-TW" dirty="0" smtClean="0"/>
              <a:t>Distance Ratio</a:t>
            </a:r>
            <a:r>
              <a:rPr lang="en-US" dirty="0" smtClean="0"/>
              <a:t> 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57200" y="1752600"/>
            <a:ext cx="8077200" cy="5257800"/>
          </a:xfrm>
        </p:spPr>
        <p:txBody>
          <a:bodyPr/>
          <a:lstStyle/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006600"/>
                </a:solidFill>
              </a:rPr>
              <a:t>f</a:t>
            </a:r>
            <a:r>
              <a:rPr lang="en-US" baseline="-25000" dirty="0" smtClean="0">
                <a:solidFill>
                  <a:srgbClr val="006600"/>
                </a:solidFill>
              </a:rPr>
              <a:t>2</a:t>
            </a:r>
            <a:r>
              <a:rPr lang="en-US" dirty="0" smtClean="0">
                <a:solidFill>
                  <a:srgbClr val="006600"/>
                </a:solidFill>
              </a:rPr>
              <a:t> </a:t>
            </a:r>
            <a:r>
              <a:rPr lang="en-US" dirty="0" smtClean="0"/>
              <a:t>best match to </a:t>
            </a:r>
            <a:r>
              <a:rPr lang="en-US" dirty="0" smtClean="0">
                <a:solidFill>
                  <a:srgbClr val="006600"/>
                </a:solidFill>
              </a:rPr>
              <a:t>f</a:t>
            </a:r>
            <a:r>
              <a:rPr lang="en-US" baseline="-25000" dirty="0" smtClean="0">
                <a:solidFill>
                  <a:srgbClr val="006600"/>
                </a:solidFill>
              </a:rPr>
              <a:t>1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006600"/>
                </a:solidFill>
              </a:rPr>
              <a:t>f</a:t>
            </a:r>
            <a:r>
              <a:rPr lang="en-US" baseline="-25000" dirty="0" smtClean="0">
                <a:solidFill>
                  <a:srgbClr val="006600"/>
                </a:solidFill>
              </a:rPr>
              <a:t>2</a:t>
            </a:r>
            <a:r>
              <a:rPr lang="en-US" dirty="0" smtClean="0">
                <a:solidFill>
                  <a:srgbClr val="006600"/>
                </a:solidFill>
              </a:rPr>
              <a:t>’</a:t>
            </a:r>
            <a:r>
              <a:rPr lang="en-US" dirty="0" smtClean="0"/>
              <a:t>  is  2nd best match to </a:t>
            </a:r>
            <a:r>
              <a:rPr lang="en-US" dirty="0" smtClean="0">
                <a:solidFill>
                  <a:srgbClr val="006600"/>
                </a:solidFill>
              </a:rPr>
              <a:t>f</a:t>
            </a:r>
            <a:r>
              <a:rPr lang="en-US" baseline="-25000" dirty="0" smtClean="0">
                <a:solidFill>
                  <a:srgbClr val="006600"/>
                </a:solidFill>
              </a:rPr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 Search for low  </a:t>
            </a:r>
            <a:r>
              <a:rPr lang="en-US" dirty="0" smtClean="0">
                <a:solidFill>
                  <a:srgbClr val="006600"/>
                </a:solidFill>
              </a:rPr>
              <a:t>d(f</a:t>
            </a:r>
            <a:r>
              <a:rPr lang="en-US" baseline="-25000" dirty="0" smtClean="0">
                <a:solidFill>
                  <a:srgbClr val="006600"/>
                </a:solidFill>
              </a:rPr>
              <a:t>1</a:t>
            </a:r>
            <a:r>
              <a:rPr lang="en-US" dirty="0" smtClean="0">
                <a:solidFill>
                  <a:srgbClr val="006600"/>
                </a:solidFill>
              </a:rPr>
              <a:t>, f</a:t>
            </a:r>
            <a:r>
              <a:rPr lang="en-US" baseline="-25000" dirty="0" smtClean="0">
                <a:solidFill>
                  <a:srgbClr val="006600"/>
                </a:solidFill>
              </a:rPr>
              <a:t>2</a:t>
            </a:r>
            <a:r>
              <a:rPr lang="en-US" dirty="0" smtClean="0">
                <a:solidFill>
                  <a:srgbClr val="006600"/>
                </a:solidFill>
              </a:rPr>
              <a:t>) / d(f</a:t>
            </a:r>
            <a:r>
              <a:rPr lang="en-US" baseline="-25000" dirty="0" smtClean="0">
                <a:solidFill>
                  <a:srgbClr val="006600"/>
                </a:solidFill>
              </a:rPr>
              <a:t>1</a:t>
            </a:r>
            <a:r>
              <a:rPr lang="en-US" dirty="0" smtClean="0">
                <a:solidFill>
                  <a:srgbClr val="006600"/>
                </a:solidFill>
              </a:rPr>
              <a:t>, f</a:t>
            </a:r>
            <a:r>
              <a:rPr lang="en-US" baseline="-25000" dirty="0" smtClean="0">
                <a:solidFill>
                  <a:srgbClr val="006600"/>
                </a:solidFill>
              </a:rPr>
              <a:t>2</a:t>
            </a:r>
            <a:r>
              <a:rPr lang="en-US" dirty="0" smtClean="0">
                <a:solidFill>
                  <a:srgbClr val="006600"/>
                </a:solidFill>
              </a:rPr>
              <a:t>’)</a:t>
            </a:r>
          </a:p>
          <a:p>
            <a:pPr lvl="1"/>
            <a:r>
              <a:rPr lang="en-US" dirty="0" smtClean="0"/>
              <a:t> Gives large values </a:t>
            </a:r>
            <a:r>
              <a:rPr lang="en-US" dirty="0" smtClean="0">
                <a:solidFill>
                  <a:srgbClr val="006600"/>
                </a:solidFill>
              </a:rPr>
              <a:t>(~1)</a:t>
            </a:r>
            <a:r>
              <a:rPr lang="en-US" dirty="0" smtClean="0"/>
              <a:t> for ambiguous matches</a:t>
            </a:r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8600" y="46482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71600" y="5791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72000" y="45720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3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5257800"/>
            <a:ext cx="4299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sz="2800" dirty="0">
                <a:solidFill>
                  <a:srgbClr val="FFFF00"/>
                </a:solidFill>
                <a:latin typeface="+mn-lt"/>
              </a:rPr>
              <a:t>f</a:t>
            </a:r>
            <a:r>
              <a:rPr kumimoji="1" lang="en-US" sz="2800" baseline="-25000" dirty="0">
                <a:solidFill>
                  <a:srgbClr val="FFFF00"/>
                </a:solidFill>
                <a:latin typeface="+mn-lt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15000" y="56388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5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51054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543800" y="57150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2717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15200" y="5105400"/>
            <a:ext cx="798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pitchFamily="34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pitchFamily="34" charset="0"/>
              </a:rPr>
              <a:t>2</a:t>
            </a:r>
            <a:r>
              <a:rPr lang="en-US" sz="3200" b="0" baseline="30000" dirty="0">
                <a:solidFill>
                  <a:srgbClr val="FFFF00"/>
                </a:solidFill>
                <a:latin typeface="Arial" pitchFamily="34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814944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02631-6C66-47C4-BB81-5C0CFCF182E7}" type="slidenum">
              <a:rPr lang="he-IL" altLang="en-US"/>
              <a:pPr/>
              <a:t>7</a:t>
            </a:fld>
            <a:endParaRPr lang="en-US" alt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en-US"/>
              <a:t>Computer Vision by Y. Moses</a:t>
            </a:r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 altLang="he-IL" sz="3600" dirty="0"/>
              <a:t>Smoothing </a:t>
            </a:r>
            <a:r>
              <a:rPr lang="en-US" altLang="he-IL" sz="3600" dirty="0" smtClean="0"/>
              <a:t>&amp; </a:t>
            </a:r>
            <a:r>
              <a:rPr lang="en-US" altLang="he-IL" sz="3600" dirty="0"/>
              <a:t>T</a:t>
            </a:r>
            <a:r>
              <a:rPr lang="en-US" altLang="he-IL" sz="3600" dirty="0" smtClean="0"/>
              <a:t>aking </a:t>
            </a:r>
            <a:r>
              <a:rPr lang="en-US" altLang="he-IL" sz="3600" dirty="0"/>
              <a:t>D</a:t>
            </a:r>
            <a:r>
              <a:rPr lang="en-US" altLang="he-IL" sz="3600" dirty="0" smtClean="0"/>
              <a:t>erivatives</a:t>
            </a:r>
            <a:endParaRPr lang="en-US" sz="3600" dirty="0"/>
          </a:p>
        </p:txBody>
      </p:sp>
      <p:graphicFrame>
        <p:nvGraphicFramePr>
          <p:cNvPr id="859139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965200" y="1981200"/>
          <a:ext cx="370681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98" name="משוואה" r:id="rId4" imgW="2209680" imgH="457200" progId="Equation.3">
                  <p:embed/>
                </p:oleObj>
              </mc:Choice>
              <mc:Fallback>
                <p:oleObj name="משוואה" r:id="rId4" imgW="220968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981200"/>
                        <a:ext cx="3706813" cy="7667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133600" y="3124200"/>
          <a:ext cx="2362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599" name="משוואה" r:id="rId6" imgW="1574640" imgH="457200" progId="Equation.3">
                  <p:embed/>
                </p:oleObj>
              </mc:Choice>
              <mc:Fallback>
                <p:oleObj name="משוואה" r:id="rId6" imgW="157464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124200"/>
                        <a:ext cx="2362200" cy="685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1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905000" y="4114800"/>
          <a:ext cx="27432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00" name="משוואה" r:id="rId8" imgW="2019240" imgH="1193760" progId="Equation.3">
                  <p:embed/>
                </p:oleObj>
              </mc:Choice>
              <mc:Fallback>
                <p:oleObj name="משוואה" r:id="rId8" imgW="2019240" imgH="11937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14800"/>
                        <a:ext cx="2743200" cy="16224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9142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702300" y="3519488"/>
          <a:ext cx="3073400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01" name="משוואה" r:id="rId10" imgW="1879560" imgH="457200" progId="Equation.3">
                  <p:embed/>
                </p:oleObj>
              </mc:Choice>
              <mc:Fallback>
                <p:oleObj name="משוואה" r:id="rId10" imgW="1879560" imgH="457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0" y="3519488"/>
                        <a:ext cx="3073400" cy="747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9143" name="AutoShape 7"/>
          <p:cNvSpPr>
            <a:spLocks/>
          </p:cNvSpPr>
          <p:nvPr/>
        </p:nvSpPr>
        <p:spPr bwMode="auto">
          <a:xfrm>
            <a:off x="4953000" y="2286000"/>
            <a:ext cx="457200" cy="3124200"/>
          </a:xfrm>
          <a:prstGeom prst="rightBrace">
            <a:avLst>
              <a:gd name="adj1" fmla="val 56944"/>
              <a:gd name="adj2" fmla="val 50000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e-IL"/>
          </a:p>
        </p:txBody>
      </p:sp>
      <p:pic>
        <p:nvPicPr>
          <p:cNvPr id="11" name="Picture 9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0" y="4495800"/>
            <a:ext cx="24542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13" cstate="print"/>
          <a:srcRect l="7426" t="7117" r="4259" b="4240"/>
          <a:stretch>
            <a:fillRect/>
          </a:stretch>
        </p:blipFill>
        <p:spPr bwMode="auto">
          <a:xfrm>
            <a:off x="6096000" y="1219200"/>
            <a:ext cx="24542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20"/>
          <p:cNvSpPr txBox="1">
            <a:spLocks noChangeArrowheads="1"/>
          </p:cNvSpPr>
          <p:nvPr/>
        </p:nvSpPr>
        <p:spPr bwMode="auto">
          <a:xfrm>
            <a:off x="4876800" y="5943600"/>
            <a:ext cx="76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Scale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7429501" y="3314701"/>
            <a:ext cx="533399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  <a:stCxn id="14" idx="1"/>
          </p:cNvCxnSpPr>
          <p:nvPr/>
        </p:nvCxnSpPr>
        <p:spPr bwMode="auto">
          <a:xfrm rot="10800000">
            <a:off x="4419602" y="5486402"/>
            <a:ext cx="457198" cy="64134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6200000" flipH="1">
            <a:off x="7467600" y="4419600"/>
            <a:ext cx="457201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838200" y="6019800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Associativity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he-IL"/>
              <a:t>Computer Vision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1AE87-52BA-4711-93A1-B338E1D6D941}" type="slidenum">
              <a:rPr lang="he-IL" altLang="en-US"/>
              <a:pPr/>
              <a:t>70</a:t>
            </a:fld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dirty="0" smtClean="0"/>
              <a:t>Constraints</a:t>
            </a:r>
            <a:br>
              <a:rPr lang="en-US" dirty="0" smtClean="0"/>
            </a:br>
            <a:r>
              <a:rPr lang="en-US" dirty="0" smtClean="0"/>
              <a:t>(later on in the course)</a:t>
            </a:r>
            <a:endParaRPr lang="en-GB" dirty="0"/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914400" y="1755775"/>
            <a:ext cx="76930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sz="2800" baseline="0" dirty="0">
                <a:solidFill>
                  <a:srgbClr val="336699"/>
                </a:solidFill>
                <a:latin typeface="Comic Sans MS" pitchFamily="66" charset="0"/>
              </a:rPr>
              <a:t>Robust estimation of the fundamental matrix</a:t>
            </a:r>
            <a:endParaRPr kumimoji="1" lang="fr-FR" sz="2800" baseline="0" dirty="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1981200" y="5732463"/>
            <a:ext cx="1522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baseline="0">
                <a:solidFill>
                  <a:srgbClr val="336699"/>
                </a:solidFill>
                <a:latin typeface="Comic Sans MS" pitchFamily="66" charset="0"/>
              </a:rPr>
              <a:t>99 inliers</a:t>
            </a:r>
            <a:endParaRPr kumimoji="1" lang="fr-FR" baseline="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505861" name="Text Box 5"/>
          <p:cNvSpPr txBox="1">
            <a:spLocks noChangeArrowheads="1"/>
          </p:cNvSpPr>
          <p:nvPr/>
        </p:nvSpPr>
        <p:spPr bwMode="auto">
          <a:xfrm>
            <a:off x="5487988" y="5678488"/>
            <a:ext cx="2384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kumimoji="1" lang="en-US" baseline="0">
                <a:solidFill>
                  <a:srgbClr val="336699"/>
                </a:solidFill>
                <a:latin typeface="Comic Sans MS" pitchFamily="66" charset="0"/>
              </a:rPr>
              <a:t>89 outliers</a:t>
            </a:r>
            <a:endParaRPr kumimoji="1" lang="fr-FR" baseline="0">
              <a:solidFill>
                <a:srgbClr val="336699"/>
              </a:solidFill>
              <a:latin typeface="Comic Sans MS" pitchFamily="66" charset="0"/>
            </a:endParaRPr>
          </a:p>
        </p:txBody>
      </p:sp>
      <p:pic>
        <p:nvPicPr>
          <p:cNvPr id="505862" name="Picture 6" descr="crop_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" y="2401888"/>
            <a:ext cx="412432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5863" name="Picture 7" descr="crop_o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8375" y="2400300"/>
            <a:ext cx="4125913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5-Point Star 10"/>
          <p:cNvSpPr/>
          <p:nvPr/>
        </p:nvSpPr>
        <p:spPr bwMode="auto">
          <a:xfrm>
            <a:off x="8153400" y="457200"/>
            <a:ext cx="533400" cy="45720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89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parameters</a:t>
            </a:r>
          </a:p>
          <a:p>
            <a:r>
              <a:rPr lang="en-US" dirty="0" smtClean="0"/>
              <a:t>Compare different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71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86875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True/false positives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457200" y="1905000"/>
            <a:ext cx="8178800" cy="4171950"/>
          </a:xfrm>
        </p:spPr>
        <p:txBody>
          <a:bodyPr/>
          <a:lstStyle/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r>
              <a:rPr lang="en-US" sz="2000" dirty="0" smtClean="0"/>
              <a:t>The distance threshold affects performance</a:t>
            </a:r>
          </a:p>
          <a:p>
            <a:pPr lvl="1"/>
            <a:r>
              <a:rPr lang="en-US" sz="1800" dirty="0" smtClean="0"/>
              <a:t>True positives = # of detected matches that are correct</a:t>
            </a:r>
          </a:p>
          <a:p>
            <a:pPr lvl="2"/>
            <a:r>
              <a:rPr lang="en-US" sz="1600" dirty="0" smtClean="0"/>
              <a:t>Suppose we want to maximize these—how to choose threshold?</a:t>
            </a:r>
          </a:p>
          <a:p>
            <a:pPr lvl="1"/>
            <a:r>
              <a:rPr lang="en-US" sz="1800" dirty="0" smtClean="0"/>
              <a:t>False positives = # of detected matches that are incorrect</a:t>
            </a:r>
          </a:p>
          <a:p>
            <a:pPr lvl="2"/>
            <a:r>
              <a:rPr lang="en-US" sz="1600" dirty="0" smtClean="0"/>
              <a:t>Suppose we want to minimize these—how to choose threshold?</a:t>
            </a:r>
          </a:p>
        </p:txBody>
      </p:sp>
      <p:pic>
        <p:nvPicPr>
          <p:cNvPr id="97284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90600" y="21494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892675" y="2144712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2711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2674937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2559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23304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2178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3016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7292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23939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4" name="Line 14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2590800" y="27114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6" name="Freeform 16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1562100" y="2330450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e-IL"/>
          </a:p>
        </p:txBody>
      </p:sp>
      <p:sp>
        <p:nvSpPr>
          <p:cNvPr id="97297" name="Rectangle 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191000" y="30162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pitchFamily="34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7300" name="Rectangle 20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014788" y="3241675"/>
            <a:ext cx="96202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pitchFamily="34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97301" name="Rectangle 2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049713" y="2449512"/>
            <a:ext cx="9032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pitchFamily="34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9652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Line 3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3505200" y="24765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5779" name="Line 3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922713" y="243840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5780" name="TextBox 2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0.7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 smtClean="0"/>
              <a:t>Evaluating the Matching</a:t>
            </a:r>
          </a:p>
        </p:txBody>
      </p:sp>
      <p:sp>
        <p:nvSpPr>
          <p:cNvPr id="75783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5784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" pitchFamily="34" charset="0"/>
              </a:rPr>
              <a:t>0</a:t>
            </a:r>
          </a:p>
        </p:txBody>
      </p:sp>
      <p:sp>
        <p:nvSpPr>
          <p:cNvPr id="75785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1</a:t>
            </a:r>
          </a:p>
        </p:txBody>
      </p:sp>
      <p:sp>
        <p:nvSpPr>
          <p:cNvPr id="75786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1</a:t>
            </a:r>
          </a:p>
        </p:txBody>
      </p:sp>
      <p:sp>
        <p:nvSpPr>
          <p:cNvPr id="75787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  <a:t>false positive rate</a:t>
            </a:r>
          </a:p>
        </p:txBody>
      </p:sp>
      <p:sp>
        <p:nvSpPr>
          <p:cNvPr id="75788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667000" y="281940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  <a:t>true</a:t>
            </a:r>
            <a:b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</a:br>
            <a: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  <a:t>positive</a:t>
            </a:r>
            <a:b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</a:br>
            <a: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  <a:t>rate</a:t>
            </a:r>
            <a:br>
              <a:rPr lang="en-US" sz="1400" b="0" i="1" dirty="0">
                <a:solidFill>
                  <a:srgbClr val="FF0000"/>
                </a:solidFill>
                <a:latin typeface="Arial" pitchFamily="34" charset="0"/>
              </a:rPr>
            </a:br>
            <a:endParaRPr lang="en-US" sz="1400" b="0" i="1" dirty="0">
              <a:solidFill>
                <a:srgbClr val="FF0000"/>
              </a:solidFill>
              <a:latin typeface="Arial" pitchFamily="34" charset="0"/>
            </a:endParaRPr>
          </a:p>
        </p:txBody>
      </p:sp>
      <p:grpSp>
        <p:nvGrpSpPr>
          <p:cNvPr id="2" name="Group 12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649288" y="2971800"/>
            <a:ext cx="2322512" cy="517525"/>
            <a:chOff x="-48" y="1786"/>
            <a:chExt cx="1200" cy="326"/>
          </a:xfrm>
        </p:grpSpPr>
        <p:sp>
          <p:nvSpPr>
            <p:cNvPr id="75798" name="Text Box 23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 dirty="0">
                  <a:latin typeface="Arial" pitchFamily="34" charset="0"/>
                </a:rPr>
                <a:t># true positives matched</a:t>
              </a:r>
            </a:p>
            <a:p>
              <a:pPr algn="ctr"/>
              <a:r>
                <a:rPr lang="en-US" sz="1400" b="0" dirty="0">
                  <a:latin typeface="Arial" pitchFamily="34" charset="0"/>
                </a:rPr>
                <a:t># true positives</a:t>
              </a:r>
              <a:endParaRPr lang="en-US" b="0" baseline="-25000" dirty="0"/>
            </a:p>
          </p:txBody>
        </p:sp>
        <p:sp>
          <p:nvSpPr>
            <p:cNvPr id="75799" name="Line 14"/>
            <p:cNvSpPr>
              <a:spLocks noChangeShapeType="1"/>
            </p:cNvSpPr>
            <p:nvPr>
              <p:custDataLst>
                <p:tags r:id="rId29"/>
              </p:custDataLst>
            </p:nvPr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5790" name="Oval 15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5791" name="Line 16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5792" name="Line 17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5793" name="Text Box 15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>
                <a:latin typeface="Arial" pitchFamily="34" charset="0"/>
              </a:rPr>
              <a:t>0.1</a:t>
            </a:r>
          </a:p>
        </p:txBody>
      </p:sp>
      <p:grpSp>
        <p:nvGrpSpPr>
          <p:cNvPr id="3" name="Group 20"/>
          <p:cNvGrpSpPr>
            <a:grpSpLocks/>
          </p:cNvGrpSpPr>
          <p:nvPr>
            <p:custDataLst>
              <p:tags r:id="rId16"/>
            </p:custDataLst>
          </p:nvPr>
        </p:nvGrpSpPr>
        <p:grpSpPr bwMode="auto">
          <a:xfrm>
            <a:off x="3673475" y="4740275"/>
            <a:ext cx="2422525" cy="517525"/>
            <a:chOff x="-48" y="1786"/>
            <a:chExt cx="1200" cy="326"/>
          </a:xfrm>
        </p:grpSpPr>
        <p:sp>
          <p:nvSpPr>
            <p:cNvPr id="75796" name="Text Box 21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>
                  <a:latin typeface="Arial" pitchFamily="34" charset="0"/>
                </a:rPr>
                <a:t># false positives matched</a:t>
              </a:r>
            </a:p>
            <a:p>
              <a:pPr algn="ctr"/>
              <a:r>
                <a:rPr lang="en-US" sz="1400" b="0">
                  <a:latin typeface="Arial" pitchFamily="34" charset="0"/>
                </a:rPr>
                <a:t># true negatives</a:t>
              </a:r>
              <a:endParaRPr lang="en-US" b="0" baseline="-25000"/>
            </a:p>
          </p:txBody>
        </p:sp>
        <p:sp>
          <p:nvSpPr>
            <p:cNvPr id="75797" name="Line 22"/>
            <p:cNvSpPr>
              <a:spLocks noChangeShapeType="1"/>
            </p:cNvSpPr>
            <p:nvPr>
              <p:custDataLst>
                <p:tags r:id="rId27"/>
              </p:custDataLst>
            </p:nvPr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5795" name="Line 23"/>
          <p:cNvSpPr>
            <a:spLocks noChangeShapeType="1"/>
          </p:cNvSpPr>
          <p:nvPr>
            <p:custDataLst>
              <p:tags r:id="rId17"/>
            </p:custDataLst>
          </p:nvPr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5800" name="Text Box 24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93725" y="3962400"/>
            <a:ext cx="30003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>
                <a:latin typeface="Arial" pitchFamily="34" charset="0"/>
              </a:rPr>
              <a:t>features that really do have a match</a:t>
            </a:r>
            <a:endParaRPr lang="en-US"/>
          </a:p>
        </p:txBody>
      </p:sp>
      <p:sp>
        <p:nvSpPr>
          <p:cNvPr id="75801" name="Text Box 25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09600" y="2133600"/>
            <a:ext cx="18383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>
                <a:latin typeface="Arial" pitchFamily="34" charset="0"/>
              </a:rPr>
              <a:t>the matcher correctly</a:t>
            </a:r>
            <a:br>
              <a:rPr lang="en-US" sz="1400" b="0" dirty="0">
                <a:latin typeface="Arial" pitchFamily="34" charset="0"/>
              </a:rPr>
            </a:br>
            <a:r>
              <a:rPr lang="en-US" sz="1400" b="0" dirty="0">
                <a:latin typeface="Arial" pitchFamily="34" charset="0"/>
              </a:rPr>
              <a:t>found a match</a:t>
            </a:r>
            <a:endParaRPr lang="en-US" dirty="0"/>
          </a:p>
        </p:txBody>
      </p:sp>
      <p:sp>
        <p:nvSpPr>
          <p:cNvPr id="75802" name="Line 26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1905000" y="2514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75803" name="Line 27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1905000" y="3489325"/>
            <a:ext cx="0" cy="473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75804" name="Text Box 28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289300" y="5638800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>
                <a:latin typeface="Arial" pitchFamily="34" charset="0"/>
              </a:rPr>
              <a:t>features that really don’t have a match</a:t>
            </a:r>
            <a:endParaRPr lang="en-US" dirty="0"/>
          </a:p>
        </p:txBody>
      </p:sp>
      <p:sp>
        <p:nvSpPr>
          <p:cNvPr id="75805" name="Text Box 29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726238" y="4587875"/>
            <a:ext cx="23415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0" dirty="0">
                <a:latin typeface="Arial" pitchFamily="34" charset="0"/>
              </a:rPr>
              <a:t>the matcher said yes when </a:t>
            </a:r>
            <a:br>
              <a:rPr lang="en-US" sz="1400" b="0" dirty="0">
                <a:latin typeface="Arial" pitchFamily="34" charset="0"/>
              </a:rPr>
            </a:br>
            <a:r>
              <a:rPr lang="en-US" sz="1400" b="0" dirty="0">
                <a:latin typeface="Arial" pitchFamily="34" charset="0"/>
              </a:rPr>
              <a:t>the right answer was no</a:t>
            </a:r>
            <a:endParaRPr lang="en-US" dirty="0"/>
          </a:p>
        </p:txBody>
      </p:sp>
      <p:sp>
        <p:nvSpPr>
          <p:cNvPr id="75806" name="Line 30"/>
          <p:cNvSpPr>
            <a:spLocks noChangeShapeType="1"/>
          </p:cNvSpPr>
          <p:nvPr>
            <p:custDataLst>
              <p:tags r:id="rId24"/>
            </p:custDataLst>
          </p:nvPr>
        </p:nvSpPr>
        <p:spPr bwMode="auto">
          <a:xfrm flipH="1">
            <a:off x="6096000" y="48768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75807" name="Line 31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V="1">
            <a:off x="4876800" y="5257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he-IL"/>
          </a:p>
        </p:txBody>
      </p:sp>
      <p:sp>
        <p:nvSpPr>
          <p:cNvPr id="33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2224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" grpId="0" animBg="1"/>
      <p:bldP spid="75779" grpId="0" animBg="1"/>
      <p:bldP spid="75780" grpId="0"/>
      <p:bldP spid="75783" grpId="0" animBg="1"/>
      <p:bldP spid="75784" grpId="0"/>
      <p:bldP spid="75785" grpId="0"/>
      <p:bldP spid="75786" grpId="0"/>
      <p:bldP spid="75787" grpId="0"/>
      <p:bldP spid="75790" grpId="0" animBg="1"/>
      <p:bldP spid="75791" grpId="0" animBg="1"/>
      <p:bldP spid="75792" grpId="0" animBg="1"/>
      <p:bldP spid="75793" grpId="0"/>
      <p:bldP spid="75795" grpId="0" animBg="1"/>
      <p:bldP spid="75804" grpId="0"/>
      <p:bldP spid="75805" grpId="0"/>
      <p:bldP spid="75806" grpId="0" animBg="1"/>
      <p:bldP spid="758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Terms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74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244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8178800" cy="32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49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7050" y="344170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0.7</a:t>
            </a:r>
          </a:p>
        </p:txBody>
      </p:sp>
      <p:sp>
        <p:nvSpPr>
          <p:cNvPr id="76803" name="Rectangle 4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ROC Curve</a:t>
            </a:r>
          </a:p>
        </p:txBody>
      </p:sp>
      <p:sp>
        <p:nvSpPr>
          <p:cNvPr id="76805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72200" y="2971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680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43600" y="548640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>
                <a:latin typeface="Arial" pitchFamily="34" charset="0"/>
              </a:rPr>
              <a:t>0</a:t>
            </a:r>
          </a:p>
        </p:txBody>
      </p:sp>
      <p:sp>
        <p:nvSpPr>
          <p:cNvPr id="76807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610600" y="5530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1</a:t>
            </a:r>
          </a:p>
        </p:txBody>
      </p:sp>
      <p:sp>
        <p:nvSpPr>
          <p:cNvPr id="7680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43600" y="28194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1</a:t>
            </a:r>
          </a:p>
        </p:txBody>
      </p:sp>
      <p:sp>
        <p:nvSpPr>
          <p:cNvPr id="76809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91200" y="556260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pitchFamily="34" charset="0"/>
              </a:rPr>
              <a:t>false positive rate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81600" y="396240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b="0" i="1">
                <a:solidFill>
                  <a:srgbClr val="FF0000"/>
                </a:solidFill>
                <a:latin typeface="Arial" pitchFamily="34" charset="0"/>
              </a:rPr>
              <a:t>true</a:t>
            </a:r>
            <a:br>
              <a:rPr lang="en-US" sz="1400" b="0" i="1">
                <a:solidFill>
                  <a:srgbClr val="FF0000"/>
                </a:solidFill>
                <a:latin typeface="Arial" pitchFamily="34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pitchFamily="34" charset="0"/>
              </a:rPr>
              <a:t>positive</a:t>
            </a:r>
            <a:br>
              <a:rPr lang="en-US" sz="1400" b="0" i="1">
                <a:solidFill>
                  <a:srgbClr val="FF0000"/>
                </a:solidFill>
                <a:latin typeface="Arial" pitchFamily="34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pitchFamily="34" charset="0"/>
              </a:rPr>
              <a:t>rate</a:t>
            </a:r>
            <a:br>
              <a:rPr lang="en-US" sz="1400" b="0" i="1">
                <a:solidFill>
                  <a:srgbClr val="FF0000"/>
                </a:solidFill>
                <a:latin typeface="Arial" pitchFamily="34" charset="0"/>
              </a:rPr>
            </a:br>
            <a:endParaRPr lang="en-US" sz="1400" b="0" i="1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76812" name="Oval 1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00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6813" name="Line 16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6438900" y="5438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6814" name="Line 17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rot="-5400000">
            <a:off x="6134100" y="3505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6815" name="Text Box 17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97600" y="556260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>
                <a:latin typeface="Arial" pitchFamily="34" charset="0"/>
              </a:rPr>
              <a:t>0.1</a:t>
            </a:r>
          </a:p>
        </p:txBody>
      </p:sp>
      <p:sp>
        <p:nvSpPr>
          <p:cNvPr id="76817" name="Line 23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172200" y="2971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6818" name="Freeform 25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6172200" y="297180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120967500 w 1632"/>
              <a:gd name="T3" fmla="*/ 2147483647 h 1632"/>
              <a:gd name="T4" fmla="*/ 241935000 w 1632"/>
              <a:gd name="T5" fmla="*/ 1451610000 h 1632"/>
              <a:gd name="T6" fmla="*/ 483870000 w 1632"/>
              <a:gd name="T7" fmla="*/ 967740000 h 1632"/>
              <a:gd name="T8" fmla="*/ 1209675000 w 1632"/>
              <a:gd name="T9" fmla="*/ 483870000 h 1632"/>
              <a:gd name="T10" fmla="*/ 2147483647 w 1632"/>
              <a:gd name="T11" fmla="*/ 120967500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he-IL"/>
          </a:p>
        </p:txBody>
      </p:sp>
      <p:sp>
        <p:nvSpPr>
          <p:cNvPr id="76819" name="Text Box 2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953000" y="35052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33CC33"/>
                </a:solidFill>
                <a:latin typeface="Arial" pitchFamily="34" charset="0"/>
              </a:rPr>
              <a:t>ROC </a:t>
            </a:r>
            <a:r>
              <a:rPr lang="en-US" dirty="0" smtClean="0">
                <a:solidFill>
                  <a:srgbClr val="33CC33"/>
                </a:solidFill>
                <a:latin typeface="Arial" pitchFamily="34" charset="0"/>
              </a:rPr>
              <a:t>curve</a:t>
            </a:r>
            <a:endParaRPr lang="en-US" sz="1200" dirty="0">
              <a:solidFill>
                <a:srgbClr val="33CC33"/>
              </a:solidFill>
              <a:latin typeface="Arial" pitchFamily="34" charset="0"/>
            </a:endParaRPr>
          </a:p>
        </p:txBody>
      </p:sp>
      <p:sp>
        <p:nvSpPr>
          <p:cNvPr id="76820" name="Rectangle 28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04800" y="1905000"/>
            <a:ext cx="8458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>
              <a:spcBef>
                <a:spcPct val="20000"/>
              </a:spcBef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Generated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by counting #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correct/incorrect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matches, for different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thresholds</a:t>
            </a:r>
            <a:endParaRPr kumimoji="1" lang="en-US" sz="3200" dirty="0">
              <a:solidFill>
                <a:srgbClr val="003399"/>
              </a:solidFill>
              <a:latin typeface="+mn-lt"/>
            </a:endParaRP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Want to maximize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area</a:t>
            </a: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	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under the curve (AUC)</a:t>
            </a: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Used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for comparing </a:t>
            </a:r>
            <a:endParaRPr kumimoji="1" lang="en-US" sz="3200" dirty="0" smtClean="0">
              <a:solidFill>
                <a:srgbClr val="003399"/>
              </a:solidFill>
              <a:latin typeface="+mn-lt"/>
            </a:endParaRP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	different methods</a:t>
            </a:r>
            <a:endParaRPr kumimoji="1" lang="en-US" sz="3200" dirty="0">
              <a:solidFill>
                <a:srgbClr val="003399"/>
              </a:solidFill>
              <a:latin typeface="+mn-lt"/>
            </a:endParaRP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For more info</a:t>
            </a:r>
            <a:r>
              <a:rPr lang="en-US" sz="1800" b="0" dirty="0" smtClean="0">
                <a:latin typeface="Arial" pitchFamily="34" charset="0"/>
              </a:rPr>
              <a:t>:</a:t>
            </a:r>
          </a:p>
          <a:p>
            <a:pPr marL="342900" lvl="1" indent="-342900">
              <a:spcBef>
                <a:spcPct val="20000"/>
              </a:spcBef>
              <a:buClr>
                <a:srgbClr val="990099"/>
              </a:buClr>
            </a:pPr>
            <a:r>
              <a:rPr lang="en-US" sz="1800" dirty="0" smtClean="0">
                <a:latin typeface="Arial" pitchFamily="34" charset="0"/>
              </a:rPr>
              <a:t>	</a:t>
            </a:r>
            <a:r>
              <a:rPr lang="en-US" sz="2000" b="0" dirty="0" smtClean="0">
                <a:latin typeface="Arial" pitchFamily="34" charset="0"/>
              </a:rPr>
              <a:t>  </a:t>
            </a:r>
            <a:r>
              <a:rPr lang="en-US" sz="1400" b="0" dirty="0">
                <a:latin typeface="Arial" pitchFamily="34" charset="0"/>
                <a:hlinkClick r:id="rId22"/>
              </a:rPr>
              <a:t>http://en.wikipedia.org/wiki/Receiver_operating_characteristic</a:t>
            </a:r>
            <a:r>
              <a:rPr lang="en-US" sz="1400" b="0" dirty="0">
                <a:latin typeface="Arial" pitchFamily="34" charset="0"/>
              </a:rPr>
              <a:t> </a:t>
            </a:r>
            <a:endParaRPr lang="en-US" sz="1200" b="0" dirty="0">
              <a:latin typeface="Arial" pitchFamily="34" charset="0"/>
            </a:endParaRPr>
          </a:p>
        </p:txBody>
      </p:sp>
      <p:grpSp>
        <p:nvGrpSpPr>
          <p:cNvPr id="3" name="Group 20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3505200" y="5410200"/>
            <a:ext cx="2422525" cy="517525"/>
            <a:chOff x="-48" y="1786"/>
            <a:chExt cx="1200" cy="326"/>
          </a:xfrm>
        </p:grpSpPr>
        <p:sp>
          <p:nvSpPr>
            <p:cNvPr id="76829" name="Text Box 21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0">
                  <a:latin typeface="Arial" pitchFamily="34" charset="0"/>
                </a:rPr>
                <a:t># false positives matched</a:t>
              </a:r>
            </a:p>
            <a:p>
              <a:pPr algn="ctr"/>
              <a:r>
                <a:rPr lang="en-US" sz="1400" b="0">
                  <a:latin typeface="Arial" pitchFamily="34" charset="0"/>
                </a:rPr>
                <a:t># true negatives</a:t>
              </a:r>
              <a:endParaRPr lang="en-US" b="0" baseline="-25000"/>
            </a:p>
          </p:txBody>
        </p:sp>
        <p:sp>
          <p:nvSpPr>
            <p:cNvPr id="76830" name="Line 22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5257800" y="6396335"/>
            <a:ext cx="3657600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Tx/>
              <a:tabLst/>
              <a:defRPr/>
            </a:pPr>
            <a:r>
              <a:rPr kumimoji="1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 from Steve Seitz</a:t>
            </a:r>
            <a:endParaRPr kumimoji="1" lang="he-IL" sz="20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01459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676400"/>
            <a:ext cx="40386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2743200"/>
            <a:ext cx="7823200" cy="292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236" name="Rectangle 4"/>
          <p:cNvSpPr>
            <a:spLocks noGrp="1" noChangeArrowheads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smtClean="0"/>
              <a:t>More on feature detection/description</a:t>
            </a:r>
          </a:p>
        </p:txBody>
      </p:sp>
      <p:sp>
        <p:nvSpPr>
          <p:cNvPr id="5" name="5-Point Star 4"/>
          <p:cNvSpPr/>
          <p:nvPr/>
        </p:nvSpPr>
        <p:spPr bwMode="auto">
          <a:xfrm>
            <a:off x="8305800" y="228600"/>
            <a:ext cx="533400" cy="45720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56026" y="841801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705073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64408-775F-400F-8384-BB8FDF00F2CE}" type="slidenum">
              <a:rPr lang="en-US" altLang="zh-TW"/>
              <a:pPr/>
              <a:t>77</a:t>
            </a:fld>
            <a:endParaRPr lang="en-US" altLang="zh-TW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Performance Evaluation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9332" name="Picture 4" descr="ba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990600"/>
            <a:ext cx="4295775" cy="2857500"/>
          </a:xfrm>
          <a:prstGeom prst="rect">
            <a:avLst/>
          </a:prstGeom>
          <a:noFill/>
        </p:spPr>
      </p:pic>
      <p:pic>
        <p:nvPicPr>
          <p:cNvPr id="99333" name="Picture 5" descr="bik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000500"/>
            <a:ext cx="4295775" cy="2857500"/>
          </a:xfrm>
          <a:prstGeom prst="rect">
            <a:avLst/>
          </a:prstGeom>
          <a:noFill/>
        </p:spPr>
      </p:pic>
      <p:pic>
        <p:nvPicPr>
          <p:cNvPr id="99335" name="Picture 7" descr="leuv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8225" y="4038600"/>
            <a:ext cx="4295775" cy="2857500"/>
          </a:xfrm>
          <a:prstGeom prst="rect">
            <a:avLst/>
          </a:prstGeom>
          <a:noFill/>
        </p:spPr>
      </p:pic>
      <p:pic>
        <p:nvPicPr>
          <p:cNvPr id="99336" name="Picture 8" descr="w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952500"/>
            <a:ext cx="4295775" cy="2857500"/>
          </a:xfrm>
          <a:prstGeom prst="rect">
            <a:avLst/>
          </a:prstGeom>
          <a:noFill/>
        </p:spPr>
      </p:pic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228600" y="12954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Scale + Rotation (bark)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5029200" y="42672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Illumination change (leuven)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5029200" y="1219200"/>
            <a:ext cx="4038600" cy="4572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Viewpoint change (wall)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486025" y="2209800"/>
            <a:ext cx="4295775" cy="2857500"/>
            <a:chOff x="1566" y="1392"/>
            <a:chExt cx="2706" cy="1800"/>
          </a:xfrm>
        </p:grpSpPr>
        <p:pic>
          <p:nvPicPr>
            <p:cNvPr id="99334" name="Picture 6" descr="gra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66" y="1392"/>
              <a:ext cx="2706" cy="1800"/>
            </a:xfrm>
            <a:prstGeom prst="rect">
              <a:avLst/>
            </a:prstGeom>
            <a:noFill/>
          </p:spPr>
        </p:pic>
        <p:sp>
          <p:nvSpPr>
            <p:cNvPr id="99341" name="Rectangle 13"/>
            <p:cNvSpPr>
              <a:spLocks noChangeArrowheads="1"/>
            </p:cNvSpPr>
            <p:nvPr/>
          </p:nvSpPr>
          <p:spPr bwMode="auto">
            <a:xfrm>
              <a:off x="1632" y="1536"/>
              <a:ext cx="2544" cy="240"/>
            </a:xfrm>
            <a:prstGeom prst="rect">
              <a:avLst/>
            </a:prstGeom>
            <a:solidFill>
              <a:srgbClr val="FFFF99">
                <a:alpha val="3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None/>
              </a:pPr>
              <a:r>
                <a:rPr lang="en-US" altLang="zh-TW"/>
                <a:t>Viewpoint change (graf)</a:t>
              </a:r>
            </a:p>
          </p:txBody>
        </p:sp>
      </p:grpSp>
      <p:sp>
        <p:nvSpPr>
          <p:cNvPr id="99342" name="Rectangle 14"/>
          <p:cNvSpPr>
            <a:spLocks noChangeArrowheads="1"/>
          </p:cNvSpPr>
          <p:nvPr/>
        </p:nvSpPr>
        <p:spPr bwMode="auto">
          <a:xfrm>
            <a:off x="381000" y="4267200"/>
            <a:ext cx="4038600" cy="381000"/>
          </a:xfrm>
          <a:prstGeom prst="rect">
            <a:avLst/>
          </a:prstGeom>
          <a:solidFill>
            <a:srgbClr val="FFFF99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None/>
            </a:pPr>
            <a:r>
              <a:rPr lang="en-US" altLang="zh-TW"/>
              <a:t>Blurring (bikes)</a:t>
            </a:r>
          </a:p>
        </p:txBody>
      </p:sp>
      <p:sp>
        <p:nvSpPr>
          <p:cNvPr id="16" name="5-Point Star 15"/>
          <p:cNvSpPr/>
          <p:nvPr/>
        </p:nvSpPr>
        <p:spPr bwMode="auto">
          <a:xfrm>
            <a:off x="8305800" y="228600"/>
            <a:ext cx="533400" cy="45720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20714" y="10245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7200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Descriptors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descriptors:</a:t>
            </a:r>
          </a:p>
          <a:p>
            <a:pPr lvl="1"/>
            <a:r>
              <a:rPr lang="en-US" dirty="0" smtClean="0"/>
              <a:t>Local histogram</a:t>
            </a:r>
          </a:p>
          <a:p>
            <a:pPr lvl="1"/>
            <a:r>
              <a:rPr lang="en-US" dirty="0" smtClean="0"/>
              <a:t>Local SIFT descriptor</a:t>
            </a:r>
            <a:br>
              <a:rPr lang="en-US" dirty="0" smtClean="0"/>
            </a:br>
            <a:r>
              <a:rPr lang="en-US" dirty="0" smtClean="0"/>
              <a:t> (one of the most popular one)</a:t>
            </a:r>
          </a:p>
          <a:p>
            <a:pPr lvl="1"/>
            <a:r>
              <a:rPr lang="en-US" dirty="0" smtClean="0"/>
              <a:t>Many more : see list in </a:t>
            </a:r>
            <a:r>
              <a:rPr lang="en-US" dirty="0" err="1" smtClean="0"/>
              <a:t>Szeliski</a:t>
            </a:r>
            <a:r>
              <a:rPr lang="en-US" dirty="0" smtClean="0"/>
              <a:t> book and latest conferences</a:t>
            </a:r>
          </a:p>
          <a:p>
            <a:pPr lvl="1"/>
            <a:r>
              <a:rPr lang="en-US" dirty="0" smtClean="0">
                <a:solidFill>
                  <a:srgbClr val="33CC33"/>
                </a:solidFill>
              </a:rPr>
              <a:t>Use deep learning </a:t>
            </a:r>
            <a:r>
              <a:rPr lang="en-US" dirty="0" smtClean="0"/>
              <a:t>– later in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78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4637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Lots of Applications</a:t>
            </a:r>
            <a:endParaRPr lang="ru-RU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Features are used for:</a:t>
            </a:r>
          </a:p>
          <a:p>
            <a:pPr lvl="1"/>
            <a:r>
              <a:rPr lang="en-US" sz="2400" dirty="0" smtClean="0"/>
              <a:t>Image alignment (e.g., mosaics)</a:t>
            </a:r>
          </a:p>
          <a:p>
            <a:pPr lvl="1"/>
            <a:r>
              <a:rPr lang="en-US" sz="2400" dirty="0" smtClean="0"/>
              <a:t>3D reconstruction</a:t>
            </a:r>
          </a:p>
          <a:p>
            <a:pPr lvl="1"/>
            <a:r>
              <a:rPr lang="en-US" sz="2400" dirty="0" smtClean="0"/>
              <a:t>Motion tracking</a:t>
            </a:r>
          </a:p>
          <a:p>
            <a:pPr lvl="1"/>
            <a:r>
              <a:rPr lang="en-US" sz="2400" dirty="0" smtClean="0"/>
              <a:t>Object recognition</a:t>
            </a:r>
          </a:p>
          <a:p>
            <a:pPr lvl="1"/>
            <a:r>
              <a:rPr lang="en-US" sz="2400" dirty="0" smtClean="0"/>
              <a:t>Indexing and database retrieval</a:t>
            </a:r>
          </a:p>
          <a:p>
            <a:pPr lvl="1"/>
            <a:r>
              <a:rPr lang="en-US" sz="2400" dirty="0" smtClean="0"/>
              <a:t>Robot navigation</a:t>
            </a:r>
          </a:p>
          <a:p>
            <a:pPr lvl="1"/>
            <a:r>
              <a:rPr lang="en-US" sz="2400" dirty="0" smtClean="0"/>
              <a:t>… others</a:t>
            </a:r>
            <a:endParaRPr lang="ru-RU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24800" y="197703"/>
            <a:ext cx="13716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en-US" dirty="0" smtClean="0"/>
              <a:t>Next Class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56979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Tips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meshgrid</a:t>
            </a:r>
            <a:r>
              <a:rPr lang="en-US" dirty="0" smtClean="0"/>
              <a:t> and apply the function to the results:</a:t>
            </a:r>
          </a:p>
          <a:p>
            <a:pPr lvl="1"/>
            <a:r>
              <a:rPr lang="en-US" dirty="0" smtClean="0"/>
              <a:t>[</a:t>
            </a:r>
            <a:r>
              <a:rPr lang="pl-PL" dirty="0" smtClean="0"/>
              <a:t>y,x</a:t>
            </a:r>
            <a:r>
              <a:rPr lang="pl-PL" dirty="0"/>
              <a:t>]=meshgrid(-500:500,-500:500);</a:t>
            </a:r>
          </a:p>
          <a:p>
            <a:pPr lvl="1"/>
            <a:r>
              <a:rPr lang="pl-PL" dirty="0" smtClean="0"/>
              <a:t>z=x</a:t>
            </a:r>
            <a:r>
              <a:rPr lang="pl-PL" dirty="0"/>
              <a:t>.^2+y.^</a:t>
            </a:r>
            <a:r>
              <a:rPr lang="pl-PL" dirty="0" smtClean="0"/>
              <a:t>2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/>
              <a:t>% This will generate a 2D parabola</a:t>
            </a:r>
            <a:endParaRPr lang="pl-PL" dirty="0"/>
          </a:p>
          <a:p>
            <a:pPr lvl="1"/>
            <a:r>
              <a:rPr lang="pl-PL" dirty="0" smtClean="0"/>
              <a:t>figure</a:t>
            </a:r>
            <a:r>
              <a:rPr lang="pl-PL" dirty="0"/>
              <a:t>; imshow(z,[])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8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Forsyth &amp; Ponce, chapter 8</a:t>
            </a:r>
          </a:p>
          <a:p>
            <a:r>
              <a:rPr lang="en-US" sz="2400" dirty="0" smtClean="0">
                <a:hlinkClick r:id="rId3"/>
              </a:rPr>
              <a:t>A computational approach to edge detection</a:t>
            </a:r>
            <a:r>
              <a:rPr lang="en-US" sz="2400" dirty="0" smtClean="0"/>
              <a:t>, Canny, Readings in computer vision: issues, problems, principles, and paradigms, 1987</a:t>
            </a:r>
          </a:p>
          <a:p>
            <a:r>
              <a:rPr lang="en-US" sz="2000" dirty="0" smtClean="0">
                <a:hlinkClick r:id="rId4"/>
              </a:rPr>
              <a:t>A COMBINED CORNER AND EDGE DETECTOR</a:t>
            </a:r>
            <a:r>
              <a:rPr lang="en-US" sz="2000" dirty="0" smtClean="0"/>
              <a:t>, </a:t>
            </a:r>
            <a:r>
              <a:rPr lang="en-US" sz="2400" dirty="0" smtClean="0"/>
              <a:t>Harris &amp; Stephens, </a:t>
            </a:r>
            <a:r>
              <a:rPr lang="en-US" sz="2400" dirty="0" err="1" smtClean="0"/>
              <a:t>Alvey</a:t>
            </a:r>
            <a:r>
              <a:rPr lang="en-US" sz="2400" dirty="0" smtClean="0"/>
              <a:t> Vision Conference, 1988</a:t>
            </a:r>
          </a:p>
          <a:p>
            <a:r>
              <a:rPr lang="en-US" sz="2400" dirty="0" smtClean="0"/>
              <a:t>Additional reading for a broader picture:  </a:t>
            </a:r>
            <a:br>
              <a:rPr lang="en-US" sz="2400" dirty="0" smtClean="0"/>
            </a:br>
            <a:r>
              <a:rPr lang="en-US" sz="2400" dirty="0" err="1" smtClean="0"/>
              <a:t>Szeliski</a:t>
            </a:r>
            <a:r>
              <a:rPr lang="en-US" sz="2400" dirty="0" smtClean="0"/>
              <a:t>, chapter 4</a:t>
            </a:r>
          </a:p>
          <a:p>
            <a:r>
              <a:rPr lang="en-US" sz="2400" dirty="0" smtClean="0">
                <a:hlinkClick r:id="rId5"/>
              </a:rPr>
              <a:t>SIFT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4D47872-EC26-4379-B80A-A446641D61FD}" type="slidenum">
              <a:rPr lang="he-IL" altLang="en-US" smtClean="0"/>
              <a:pPr>
                <a:defRPr/>
              </a:pPr>
              <a:t>80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0"/>
            <a:ext cx="297021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609600" y="5303838"/>
            <a:ext cx="64924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imes" pitchFamily="18" charset="0"/>
              </a:rPr>
              <a:t>The scale of the smoothing filter affects derivative estimates, 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09600" y="3733800"/>
            <a:ext cx="1020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1 pixel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3581400" y="38100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3 pixels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6858000" y="3886200"/>
            <a:ext cx="113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latin typeface="Times" pitchFamily="18" charset="0"/>
              </a:rPr>
              <a:t>7 pixels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136525" y="6515100"/>
            <a:ext cx="1314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Forsyth, 2002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lass1">
  <a:themeElements>
    <a:clrScheme name="class1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lass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 (Hebrew)" pitchFamily="18" charset="0"/>
          </a:defRPr>
        </a:defPPr>
      </a:lstStyle>
    </a:lnDef>
  </a:objectDefaults>
  <a:extraClrSchemeLst>
    <a:extraClrScheme>
      <a:clrScheme name="class1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G:\vision-03\class1.ppt</Template>
  <TotalTime>12104</TotalTime>
  <Words>1963</Words>
  <Application>Microsoft Office PowerPoint</Application>
  <PresentationFormat>On-screen Show (4:3)</PresentationFormat>
  <Paragraphs>616</Paragraphs>
  <Slides>80</Slides>
  <Notes>62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5" baseType="lpstr">
      <vt:lpstr>新細明體</vt:lpstr>
      <vt:lpstr>宋体</vt:lpstr>
      <vt:lpstr>Arial</vt:lpstr>
      <vt:lpstr>Arial Black</vt:lpstr>
      <vt:lpstr>Cambria Math</vt:lpstr>
      <vt:lpstr>Comic Sans MS</vt:lpstr>
      <vt:lpstr>Symbol</vt:lpstr>
      <vt:lpstr>Tahoma</vt:lpstr>
      <vt:lpstr>Times</vt:lpstr>
      <vt:lpstr>Times New Roman</vt:lpstr>
      <vt:lpstr>Times New Roman (Hebrew)</vt:lpstr>
      <vt:lpstr>Verdana</vt:lpstr>
      <vt:lpstr>Wingdings</vt:lpstr>
      <vt:lpstr>class1</vt:lpstr>
      <vt:lpstr>משוואה</vt:lpstr>
      <vt:lpstr>Image Features Class 2 </vt:lpstr>
      <vt:lpstr>Today</vt:lpstr>
      <vt:lpstr>Last Class</vt:lpstr>
      <vt:lpstr>Gaussian Filter</vt:lpstr>
      <vt:lpstr>Canny Edge-Detector</vt:lpstr>
      <vt:lpstr>Canny Enhancer</vt:lpstr>
      <vt:lpstr>Smoothing &amp; Taking Derivatives</vt:lpstr>
      <vt:lpstr>Matlab Tips</vt:lpstr>
      <vt:lpstr>PowerPoint Presentation</vt:lpstr>
      <vt:lpstr>Thinning</vt:lpstr>
      <vt:lpstr>Thinning</vt:lpstr>
      <vt:lpstr> Thinning: Non-Maximum Suppression</vt:lpstr>
      <vt:lpstr>Hysteresis Threshold</vt:lpstr>
      <vt:lpstr>The Parameters</vt:lpstr>
      <vt:lpstr>Summary: Canny Edge-Detector</vt:lpstr>
      <vt:lpstr>Novel Application</vt:lpstr>
      <vt:lpstr>Evaluation</vt:lpstr>
      <vt:lpstr>Other Types of Edges</vt:lpstr>
      <vt:lpstr>What causes an edge?</vt:lpstr>
      <vt:lpstr>Illusory Contours</vt:lpstr>
      <vt:lpstr>Other Edges</vt:lpstr>
      <vt:lpstr>Point Features</vt:lpstr>
      <vt:lpstr>Point Features</vt:lpstr>
      <vt:lpstr>Corners</vt:lpstr>
      <vt:lpstr>Observation</vt:lpstr>
      <vt:lpstr>Shift Correlation</vt:lpstr>
      <vt:lpstr>Computing Correlation</vt:lpstr>
      <vt:lpstr>Computing Correlation</vt:lpstr>
      <vt:lpstr>Harris Matrix</vt:lpstr>
      <vt:lpstr>Observations </vt:lpstr>
      <vt:lpstr>Edge Direction &amp; Strength</vt:lpstr>
      <vt:lpstr>Harris Corner Detector Algorithm</vt:lpstr>
      <vt:lpstr>Harris Detector: Workflow</vt:lpstr>
      <vt:lpstr>Harris Detector: Workflow</vt:lpstr>
      <vt:lpstr>Harris Detector: Workflow</vt:lpstr>
      <vt:lpstr>Harris Detector: Workflow</vt:lpstr>
      <vt:lpstr>Harris Detector</vt:lpstr>
      <vt:lpstr>The Parameters</vt:lpstr>
      <vt:lpstr>Properties</vt:lpstr>
      <vt:lpstr>How to Match?</vt:lpstr>
      <vt:lpstr>How to Match?</vt:lpstr>
      <vt:lpstr>Features Descriptors</vt:lpstr>
      <vt:lpstr>Desired Properties</vt:lpstr>
      <vt:lpstr>Image Variations</vt:lpstr>
      <vt:lpstr>2D Image Variations</vt:lpstr>
      <vt:lpstr>Descriptor</vt:lpstr>
      <vt:lpstr>Patch</vt:lpstr>
      <vt:lpstr>Scale</vt:lpstr>
      <vt:lpstr>Detections at Multiple Scales</vt:lpstr>
      <vt:lpstr>Scale Invariant Detection</vt:lpstr>
      <vt:lpstr>Scale Invariant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Intensity Normalization</vt:lpstr>
      <vt:lpstr>Multiscale Oriented PatcheS descriptor</vt:lpstr>
      <vt:lpstr>Matching Descriptors</vt:lpstr>
      <vt:lpstr>Other Descriptors</vt:lpstr>
      <vt:lpstr>Scale Invariant Feature Transform</vt:lpstr>
      <vt:lpstr>SIFT Descriptor</vt:lpstr>
      <vt:lpstr>Properties of SIFT</vt:lpstr>
      <vt:lpstr>Eliminating Bad Matches</vt:lpstr>
      <vt:lpstr>Feature Distance</vt:lpstr>
      <vt:lpstr>Nearest Neighbor  Distance Ratio </vt:lpstr>
      <vt:lpstr>Global Constraints (later on in the course)</vt:lpstr>
      <vt:lpstr>Performance Evaluation</vt:lpstr>
      <vt:lpstr>True/false positives</vt:lpstr>
      <vt:lpstr>Evaluating the Matching</vt:lpstr>
      <vt:lpstr>General Terms</vt:lpstr>
      <vt:lpstr>ROC Curve</vt:lpstr>
      <vt:lpstr>More on feature detection/description</vt:lpstr>
      <vt:lpstr>Performance Evaluation</vt:lpstr>
      <vt:lpstr>Other Descriptors</vt:lpstr>
      <vt:lpstr>Lots of Applications</vt:lpstr>
      <vt:lpstr>Bibliography</vt:lpstr>
    </vt:vector>
  </TitlesOfParts>
  <Company>idc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pod</dc:creator>
  <cp:lastModifiedBy>Moses Yael</cp:lastModifiedBy>
  <cp:revision>407</cp:revision>
  <cp:lastPrinted>2000-03-01T11:57:42Z</cp:lastPrinted>
  <dcterms:created xsi:type="dcterms:W3CDTF">2003-10-28T15:51:53Z</dcterms:created>
  <dcterms:modified xsi:type="dcterms:W3CDTF">2018-10-23T15:39:30Z</dcterms:modified>
</cp:coreProperties>
</file>